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86"/>
  </p:notesMasterIdLst>
  <p:sldIdLst>
    <p:sldId id="362" r:id="rId2"/>
    <p:sldId id="347" r:id="rId3"/>
    <p:sldId id="348" r:id="rId4"/>
    <p:sldId id="349" r:id="rId5"/>
    <p:sldId id="350" r:id="rId6"/>
    <p:sldId id="402" r:id="rId7"/>
    <p:sldId id="372" r:id="rId8"/>
    <p:sldId id="373" r:id="rId9"/>
    <p:sldId id="318" r:id="rId10"/>
    <p:sldId id="304" r:id="rId11"/>
    <p:sldId id="320" r:id="rId12"/>
    <p:sldId id="363" r:id="rId13"/>
    <p:sldId id="364" r:id="rId14"/>
    <p:sldId id="323" r:id="rId15"/>
    <p:sldId id="324" r:id="rId16"/>
    <p:sldId id="365" r:id="rId17"/>
    <p:sldId id="366" r:id="rId18"/>
    <p:sldId id="367" r:id="rId19"/>
    <p:sldId id="368" r:id="rId20"/>
    <p:sldId id="369" r:id="rId21"/>
    <p:sldId id="370" r:id="rId22"/>
    <p:sldId id="371" r:id="rId23"/>
    <p:sldId id="374" r:id="rId24"/>
    <p:sldId id="375" r:id="rId25"/>
    <p:sldId id="376" r:id="rId26"/>
    <p:sldId id="377" r:id="rId27"/>
    <p:sldId id="378" r:id="rId28"/>
    <p:sldId id="358" r:id="rId29"/>
    <p:sldId id="401" r:id="rId30"/>
    <p:sldId id="400" r:id="rId31"/>
    <p:sldId id="379" r:id="rId32"/>
    <p:sldId id="380" r:id="rId33"/>
    <p:sldId id="381" r:id="rId34"/>
    <p:sldId id="382" r:id="rId35"/>
    <p:sldId id="383" r:id="rId36"/>
    <p:sldId id="384" r:id="rId37"/>
    <p:sldId id="356" r:id="rId38"/>
    <p:sldId id="355" r:id="rId39"/>
    <p:sldId id="357" r:id="rId40"/>
    <p:sldId id="385" r:id="rId41"/>
    <p:sldId id="386" r:id="rId42"/>
    <p:sldId id="387" r:id="rId43"/>
    <p:sldId id="388" r:id="rId44"/>
    <p:sldId id="389" r:id="rId45"/>
    <p:sldId id="390" r:id="rId46"/>
    <p:sldId id="335" r:id="rId47"/>
    <p:sldId id="391" r:id="rId48"/>
    <p:sldId id="392" r:id="rId49"/>
    <p:sldId id="393" r:id="rId50"/>
    <p:sldId id="394" r:id="rId51"/>
    <p:sldId id="395" r:id="rId52"/>
    <p:sldId id="396" r:id="rId53"/>
    <p:sldId id="397" r:id="rId54"/>
    <p:sldId id="398" r:id="rId55"/>
    <p:sldId id="399" r:id="rId56"/>
    <p:sldId id="264" r:id="rId57"/>
    <p:sldId id="359" r:id="rId58"/>
    <p:sldId id="341" r:id="rId59"/>
    <p:sldId id="342" r:id="rId60"/>
    <p:sldId id="343" r:id="rId61"/>
    <p:sldId id="306" r:id="rId62"/>
    <p:sldId id="321" r:id="rId63"/>
    <p:sldId id="344" r:id="rId64"/>
    <p:sldId id="345" r:id="rId65"/>
    <p:sldId id="346" r:id="rId66"/>
    <p:sldId id="307" r:id="rId67"/>
    <p:sldId id="322" r:id="rId68"/>
    <p:sldId id="325" r:id="rId69"/>
    <p:sldId id="326" r:id="rId70"/>
    <p:sldId id="334" r:id="rId71"/>
    <p:sldId id="327" r:id="rId72"/>
    <p:sldId id="328" r:id="rId73"/>
    <p:sldId id="329" r:id="rId74"/>
    <p:sldId id="330" r:id="rId75"/>
    <p:sldId id="333" r:id="rId76"/>
    <p:sldId id="331" r:id="rId77"/>
    <p:sldId id="332" r:id="rId78"/>
    <p:sldId id="360" r:id="rId79"/>
    <p:sldId id="361" r:id="rId80"/>
    <p:sldId id="336" r:id="rId81"/>
    <p:sldId id="337" r:id="rId82"/>
    <p:sldId id="338" r:id="rId83"/>
    <p:sldId id="339" r:id="rId84"/>
    <p:sldId id="340"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64"/>
    <p:restoredTop sz="84080" autoAdjust="0"/>
  </p:normalViewPr>
  <p:slideViewPr>
    <p:cSldViewPr snapToGrid="0" snapToObjects="1">
      <p:cViewPr varScale="1">
        <p:scale>
          <a:sx n="86" d="100"/>
          <a:sy n="86" d="100"/>
        </p:scale>
        <p:origin x="1096"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81AEAB-2AE9-2544-9F44-17DECDB96B2D}" type="doc">
      <dgm:prSet loTypeId="urn:microsoft.com/office/officeart/2005/8/layout/hierarchy2" loCatId="" qsTypeId="urn:microsoft.com/office/officeart/2005/8/quickstyle/simple4" qsCatId="simple" csTypeId="urn:microsoft.com/office/officeart/2005/8/colors/accent1_2" csCatId="accent1" phldr="1"/>
      <dgm:spPr/>
      <dgm:t>
        <a:bodyPr/>
        <a:lstStyle/>
        <a:p>
          <a:endParaRPr lang="en-US"/>
        </a:p>
      </dgm:t>
    </dgm:pt>
    <dgm:pt modelId="{A5F1EAE1-36A1-C04E-944C-1F3EC50A0B65}">
      <dgm:prSet phldrT="[Text]"/>
      <dgm:spPr/>
      <dgm:t>
        <a:bodyPr/>
        <a:lstStyle/>
        <a:p>
          <a:r>
            <a:rPr lang="en-US" dirty="0"/>
            <a:t>Theory</a:t>
          </a:r>
        </a:p>
      </dgm:t>
    </dgm:pt>
    <dgm:pt modelId="{5E19892F-9A0A-6D40-A96F-38DC7B627EA6}" type="parTrans" cxnId="{F6B854C6-0D5F-134C-BFFC-1F7BC5CEFA18}">
      <dgm:prSet/>
      <dgm:spPr/>
      <dgm:t>
        <a:bodyPr/>
        <a:lstStyle/>
        <a:p>
          <a:endParaRPr lang="en-US"/>
        </a:p>
      </dgm:t>
    </dgm:pt>
    <dgm:pt modelId="{7FDD18CA-7191-A941-B2D2-2E755A7C9296}" type="sibTrans" cxnId="{F6B854C6-0D5F-134C-BFFC-1F7BC5CEFA18}">
      <dgm:prSet/>
      <dgm:spPr/>
      <dgm:t>
        <a:bodyPr/>
        <a:lstStyle/>
        <a:p>
          <a:endParaRPr lang="en-US"/>
        </a:p>
      </dgm:t>
    </dgm:pt>
    <dgm:pt modelId="{C83E4142-8451-464C-B93D-E9DF0A4A5571}">
      <dgm:prSet phldrT="[Text]"/>
      <dgm:spPr/>
      <dgm:t>
        <a:bodyPr/>
        <a:lstStyle/>
        <a:p>
          <a:r>
            <a:rPr lang="en-US" dirty="0"/>
            <a:t>Model A</a:t>
          </a:r>
        </a:p>
      </dgm:t>
    </dgm:pt>
    <dgm:pt modelId="{E8A6DC6A-4495-DD4A-B9D0-2A8D601E231F}" type="parTrans" cxnId="{7F8AD6A2-91C9-8D44-B132-70D46F672FDF}">
      <dgm:prSet/>
      <dgm:spPr/>
      <dgm:t>
        <a:bodyPr/>
        <a:lstStyle/>
        <a:p>
          <a:endParaRPr lang="en-US"/>
        </a:p>
      </dgm:t>
    </dgm:pt>
    <dgm:pt modelId="{3BDC40CC-B650-9B4C-9EC7-E234C0A16C1F}" type="sibTrans" cxnId="{7F8AD6A2-91C9-8D44-B132-70D46F672FDF}">
      <dgm:prSet/>
      <dgm:spPr/>
      <dgm:t>
        <a:bodyPr/>
        <a:lstStyle/>
        <a:p>
          <a:endParaRPr lang="en-US"/>
        </a:p>
      </dgm:t>
    </dgm:pt>
    <dgm:pt modelId="{7CD74461-783D-5B46-AE86-75F50E66C2A1}">
      <dgm:prSet phldrT="[Text]"/>
      <dgm:spPr/>
      <dgm:t>
        <a:bodyPr/>
        <a:lstStyle/>
        <a:p>
          <a:r>
            <a:rPr lang="en-US" dirty="0"/>
            <a:t>Model A1</a:t>
          </a:r>
        </a:p>
      </dgm:t>
    </dgm:pt>
    <dgm:pt modelId="{8179E425-C8A5-074A-8CEB-70BF454B1D79}" type="parTrans" cxnId="{8B27683D-3174-B444-A4EF-7CA098BB087D}">
      <dgm:prSet/>
      <dgm:spPr/>
      <dgm:t>
        <a:bodyPr/>
        <a:lstStyle/>
        <a:p>
          <a:endParaRPr lang="en-US"/>
        </a:p>
      </dgm:t>
    </dgm:pt>
    <dgm:pt modelId="{3EFCFA60-D54D-1F4E-B1A4-47C3DB227F2D}" type="sibTrans" cxnId="{8B27683D-3174-B444-A4EF-7CA098BB087D}">
      <dgm:prSet/>
      <dgm:spPr/>
      <dgm:t>
        <a:bodyPr/>
        <a:lstStyle/>
        <a:p>
          <a:endParaRPr lang="en-US"/>
        </a:p>
      </dgm:t>
    </dgm:pt>
    <dgm:pt modelId="{CFA09134-3389-C847-9CDD-F144BAB034AE}">
      <dgm:prSet phldrT="[Text]"/>
      <dgm:spPr/>
      <dgm:t>
        <a:bodyPr/>
        <a:lstStyle/>
        <a:p>
          <a:r>
            <a:rPr lang="en-US" dirty="0"/>
            <a:t>Model A2</a:t>
          </a:r>
        </a:p>
      </dgm:t>
    </dgm:pt>
    <dgm:pt modelId="{1B2F882D-231B-9C48-82E3-4B78798F1404}" type="parTrans" cxnId="{617345C4-B567-5E41-A51B-2C2E200DFCFF}">
      <dgm:prSet/>
      <dgm:spPr/>
      <dgm:t>
        <a:bodyPr/>
        <a:lstStyle/>
        <a:p>
          <a:endParaRPr lang="en-US"/>
        </a:p>
      </dgm:t>
    </dgm:pt>
    <dgm:pt modelId="{C4ECF2BF-4F24-AC4B-9780-FD9DE780A9A8}" type="sibTrans" cxnId="{617345C4-B567-5E41-A51B-2C2E200DFCFF}">
      <dgm:prSet/>
      <dgm:spPr/>
      <dgm:t>
        <a:bodyPr/>
        <a:lstStyle/>
        <a:p>
          <a:endParaRPr lang="en-US"/>
        </a:p>
      </dgm:t>
    </dgm:pt>
    <dgm:pt modelId="{0A79F632-DEDF-0A40-B4C3-5D2325342F74}">
      <dgm:prSet phldrT="[Text]"/>
      <dgm:spPr/>
      <dgm:t>
        <a:bodyPr/>
        <a:lstStyle/>
        <a:p>
          <a:r>
            <a:rPr lang="en-US" dirty="0"/>
            <a:t>Model B</a:t>
          </a:r>
        </a:p>
      </dgm:t>
    </dgm:pt>
    <dgm:pt modelId="{6220EB1F-5D56-B44C-9D56-6E349BA73734}" type="parTrans" cxnId="{B6942450-740B-3D4C-8203-E49069DFD21B}">
      <dgm:prSet/>
      <dgm:spPr/>
      <dgm:t>
        <a:bodyPr/>
        <a:lstStyle/>
        <a:p>
          <a:endParaRPr lang="en-US"/>
        </a:p>
      </dgm:t>
    </dgm:pt>
    <dgm:pt modelId="{7AFB7D41-93DF-1644-8052-3187CDD06995}" type="sibTrans" cxnId="{B6942450-740B-3D4C-8203-E49069DFD21B}">
      <dgm:prSet/>
      <dgm:spPr/>
      <dgm:t>
        <a:bodyPr/>
        <a:lstStyle/>
        <a:p>
          <a:endParaRPr lang="en-US"/>
        </a:p>
      </dgm:t>
    </dgm:pt>
    <dgm:pt modelId="{C533FC7D-ACA5-2A46-82E5-439E926B2107}">
      <dgm:prSet phldrT="[Text]"/>
      <dgm:spPr/>
      <dgm:t>
        <a:bodyPr/>
        <a:lstStyle/>
        <a:p>
          <a:r>
            <a:rPr lang="en-US" dirty="0"/>
            <a:t>Model B1</a:t>
          </a:r>
        </a:p>
      </dgm:t>
    </dgm:pt>
    <dgm:pt modelId="{09E78ED4-50B8-264A-98DB-97662867B5FF}" type="parTrans" cxnId="{820DB95D-06EB-5A4B-B8BF-87C817470CF4}">
      <dgm:prSet/>
      <dgm:spPr/>
      <dgm:t>
        <a:bodyPr/>
        <a:lstStyle/>
        <a:p>
          <a:endParaRPr lang="en-US"/>
        </a:p>
      </dgm:t>
    </dgm:pt>
    <dgm:pt modelId="{B93D76F2-2C20-0243-8D3F-B104B3C8B746}" type="sibTrans" cxnId="{820DB95D-06EB-5A4B-B8BF-87C817470CF4}">
      <dgm:prSet/>
      <dgm:spPr/>
      <dgm:t>
        <a:bodyPr/>
        <a:lstStyle/>
        <a:p>
          <a:endParaRPr lang="en-US"/>
        </a:p>
      </dgm:t>
    </dgm:pt>
    <dgm:pt modelId="{5A4B8251-EC3C-3F43-81FD-E8DCA19F0C64}" type="pres">
      <dgm:prSet presAssocID="{3181AEAB-2AE9-2544-9F44-17DECDB96B2D}" presName="diagram" presStyleCnt="0">
        <dgm:presLayoutVars>
          <dgm:chPref val="1"/>
          <dgm:dir/>
          <dgm:animOne val="branch"/>
          <dgm:animLvl val="lvl"/>
          <dgm:resizeHandles val="exact"/>
        </dgm:presLayoutVars>
      </dgm:prSet>
      <dgm:spPr/>
    </dgm:pt>
    <dgm:pt modelId="{C727789B-B5E4-1D4B-8FDD-720E950F7444}" type="pres">
      <dgm:prSet presAssocID="{A5F1EAE1-36A1-C04E-944C-1F3EC50A0B65}" presName="root1" presStyleCnt="0"/>
      <dgm:spPr/>
    </dgm:pt>
    <dgm:pt modelId="{ABD4C2F7-6943-7C41-BE8F-9408EFE248F8}" type="pres">
      <dgm:prSet presAssocID="{A5F1EAE1-36A1-C04E-944C-1F3EC50A0B65}" presName="LevelOneTextNode" presStyleLbl="node0" presStyleIdx="0" presStyleCnt="1">
        <dgm:presLayoutVars>
          <dgm:chPref val="3"/>
        </dgm:presLayoutVars>
      </dgm:prSet>
      <dgm:spPr/>
    </dgm:pt>
    <dgm:pt modelId="{1983224B-0E14-4F4E-9918-FE4058A73749}" type="pres">
      <dgm:prSet presAssocID="{A5F1EAE1-36A1-C04E-944C-1F3EC50A0B65}" presName="level2hierChild" presStyleCnt="0"/>
      <dgm:spPr/>
    </dgm:pt>
    <dgm:pt modelId="{58BD5583-7C8F-6C41-B59A-63D7095FC73C}" type="pres">
      <dgm:prSet presAssocID="{E8A6DC6A-4495-DD4A-B9D0-2A8D601E231F}" presName="conn2-1" presStyleLbl="parChTrans1D2" presStyleIdx="0" presStyleCnt="2"/>
      <dgm:spPr/>
    </dgm:pt>
    <dgm:pt modelId="{2BB21CCE-55A2-2D4D-9E91-CF7BFA7F4570}" type="pres">
      <dgm:prSet presAssocID="{E8A6DC6A-4495-DD4A-B9D0-2A8D601E231F}" presName="connTx" presStyleLbl="parChTrans1D2" presStyleIdx="0" presStyleCnt="2"/>
      <dgm:spPr/>
    </dgm:pt>
    <dgm:pt modelId="{429A5C94-D99E-0049-A2B2-07C5002BF2F0}" type="pres">
      <dgm:prSet presAssocID="{C83E4142-8451-464C-B93D-E9DF0A4A5571}" presName="root2" presStyleCnt="0"/>
      <dgm:spPr/>
    </dgm:pt>
    <dgm:pt modelId="{41C12F64-420C-3346-85AA-A020EFCF0B49}" type="pres">
      <dgm:prSet presAssocID="{C83E4142-8451-464C-B93D-E9DF0A4A5571}" presName="LevelTwoTextNode" presStyleLbl="node2" presStyleIdx="0" presStyleCnt="2">
        <dgm:presLayoutVars>
          <dgm:chPref val="3"/>
        </dgm:presLayoutVars>
      </dgm:prSet>
      <dgm:spPr/>
    </dgm:pt>
    <dgm:pt modelId="{F940EC40-A0E2-B94D-93E1-C8D3E96E8F3E}" type="pres">
      <dgm:prSet presAssocID="{C83E4142-8451-464C-B93D-E9DF0A4A5571}" presName="level3hierChild" presStyleCnt="0"/>
      <dgm:spPr/>
    </dgm:pt>
    <dgm:pt modelId="{6B3BEBF6-80DA-5C44-BCA3-03B388E55945}" type="pres">
      <dgm:prSet presAssocID="{8179E425-C8A5-074A-8CEB-70BF454B1D79}" presName="conn2-1" presStyleLbl="parChTrans1D3" presStyleIdx="0" presStyleCnt="3"/>
      <dgm:spPr/>
    </dgm:pt>
    <dgm:pt modelId="{861DA33D-C762-E541-B51F-C087BA1B0458}" type="pres">
      <dgm:prSet presAssocID="{8179E425-C8A5-074A-8CEB-70BF454B1D79}" presName="connTx" presStyleLbl="parChTrans1D3" presStyleIdx="0" presStyleCnt="3"/>
      <dgm:spPr/>
    </dgm:pt>
    <dgm:pt modelId="{B65EC40E-AA96-8B4E-B33E-11C8CE8381B8}" type="pres">
      <dgm:prSet presAssocID="{7CD74461-783D-5B46-AE86-75F50E66C2A1}" presName="root2" presStyleCnt="0"/>
      <dgm:spPr/>
    </dgm:pt>
    <dgm:pt modelId="{187A3B93-C6E9-B844-B092-14AB9A45BBEC}" type="pres">
      <dgm:prSet presAssocID="{7CD74461-783D-5B46-AE86-75F50E66C2A1}" presName="LevelTwoTextNode" presStyleLbl="node3" presStyleIdx="0" presStyleCnt="3">
        <dgm:presLayoutVars>
          <dgm:chPref val="3"/>
        </dgm:presLayoutVars>
      </dgm:prSet>
      <dgm:spPr/>
    </dgm:pt>
    <dgm:pt modelId="{8815B42E-71E2-8B4F-84B1-37591A301C9C}" type="pres">
      <dgm:prSet presAssocID="{7CD74461-783D-5B46-AE86-75F50E66C2A1}" presName="level3hierChild" presStyleCnt="0"/>
      <dgm:spPr/>
    </dgm:pt>
    <dgm:pt modelId="{740B4ADD-939B-9C49-97E9-B537EA84B2C1}" type="pres">
      <dgm:prSet presAssocID="{1B2F882D-231B-9C48-82E3-4B78798F1404}" presName="conn2-1" presStyleLbl="parChTrans1D3" presStyleIdx="1" presStyleCnt="3"/>
      <dgm:spPr/>
    </dgm:pt>
    <dgm:pt modelId="{7F41A31C-EEB6-314B-8B48-75027B89658D}" type="pres">
      <dgm:prSet presAssocID="{1B2F882D-231B-9C48-82E3-4B78798F1404}" presName="connTx" presStyleLbl="parChTrans1D3" presStyleIdx="1" presStyleCnt="3"/>
      <dgm:spPr/>
    </dgm:pt>
    <dgm:pt modelId="{FA60D1F9-38AC-9E44-B559-11F26D1DC936}" type="pres">
      <dgm:prSet presAssocID="{CFA09134-3389-C847-9CDD-F144BAB034AE}" presName="root2" presStyleCnt="0"/>
      <dgm:spPr/>
    </dgm:pt>
    <dgm:pt modelId="{CC0D1620-668A-CC46-9D09-D566BE75E498}" type="pres">
      <dgm:prSet presAssocID="{CFA09134-3389-C847-9CDD-F144BAB034AE}" presName="LevelTwoTextNode" presStyleLbl="node3" presStyleIdx="1" presStyleCnt="3">
        <dgm:presLayoutVars>
          <dgm:chPref val="3"/>
        </dgm:presLayoutVars>
      </dgm:prSet>
      <dgm:spPr/>
    </dgm:pt>
    <dgm:pt modelId="{80CCD357-2F72-C645-B5E9-B98111FACEFF}" type="pres">
      <dgm:prSet presAssocID="{CFA09134-3389-C847-9CDD-F144BAB034AE}" presName="level3hierChild" presStyleCnt="0"/>
      <dgm:spPr/>
    </dgm:pt>
    <dgm:pt modelId="{B8CE0919-283D-FC40-B51A-97AF56EE6E37}" type="pres">
      <dgm:prSet presAssocID="{6220EB1F-5D56-B44C-9D56-6E349BA73734}" presName="conn2-1" presStyleLbl="parChTrans1D2" presStyleIdx="1" presStyleCnt="2"/>
      <dgm:spPr/>
    </dgm:pt>
    <dgm:pt modelId="{56B2FE00-3C5E-4340-B6C5-5138C5E0EBD2}" type="pres">
      <dgm:prSet presAssocID="{6220EB1F-5D56-B44C-9D56-6E349BA73734}" presName="connTx" presStyleLbl="parChTrans1D2" presStyleIdx="1" presStyleCnt="2"/>
      <dgm:spPr/>
    </dgm:pt>
    <dgm:pt modelId="{6CF62730-1F52-0644-BCA2-778F3DA76270}" type="pres">
      <dgm:prSet presAssocID="{0A79F632-DEDF-0A40-B4C3-5D2325342F74}" presName="root2" presStyleCnt="0"/>
      <dgm:spPr/>
    </dgm:pt>
    <dgm:pt modelId="{86176110-F4CE-384D-BF6D-3EDACE4446E4}" type="pres">
      <dgm:prSet presAssocID="{0A79F632-DEDF-0A40-B4C3-5D2325342F74}" presName="LevelTwoTextNode" presStyleLbl="node2" presStyleIdx="1" presStyleCnt="2">
        <dgm:presLayoutVars>
          <dgm:chPref val="3"/>
        </dgm:presLayoutVars>
      </dgm:prSet>
      <dgm:spPr/>
    </dgm:pt>
    <dgm:pt modelId="{3F340BDC-B26F-9346-8783-419414E22243}" type="pres">
      <dgm:prSet presAssocID="{0A79F632-DEDF-0A40-B4C3-5D2325342F74}" presName="level3hierChild" presStyleCnt="0"/>
      <dgm:spPr/>
    </dgm:pt>
    <dgm:pt modelId="{3001DA5B-FE01-D546-90D7-02D388E32814}" type="pres">
      <dgm:prSet presAssocID="{09E78ED4-50B8-264A-98DB-97662867B5FF}" presName="conn2-1" presStyleLbl="parChTrans1D3" presStyleIdx="2" presStyleCnt="3"/>
      <dgm:spPr/>
    </dgm:pt>
    <dgm:pt modelId="{81F7935D-D7B9-9945-A163-BC8A76CC49C7}" type="pres">
      <dgm:prSet presAssocID="{09E78ED4-50B8-264A-98DB-97662867B5FF}" presName="connTx" presStyleLbl="parChTrans1D3" presStyleIdx="2" presStyleCnt="3"/>
      <dgm:spPr/>
    </dgm:pt>
    <dgm:pt modelId="{9DF28544-7A7C-844C-A06E-E635F41A94E0}" type="pres">
      <dgm:prSet presAssocID="{C533FC7D-ACA5-2A46-82E5-439E926B2107}" presName="root2" presStyleCnt="0"/>
      <dgm:spPr/>
    </dgm:pt>
    <dgm:pt modelId="{FEB24605-4854-9F4A-BD42-6AE29284268B}" type="pres">
      <dgm:prSet presAssocID="{C533FC7D-ACA5-2A46-82E5-439E926B2107}" presName="LevelTwoTextNode" presStyleLbl="node3" presStyleIdx="2" presStyleCnt="3">
        <dgm:presLayoutVars>
          <dgm:chPref val="3"/>
        </dgm:presLayoutVars>
      </dgm:prSet>
      <dgm:spPr/>
    </dgm:pt>
    <dgm:pt modelId="{BDE6B1D7-61D1-BE45-AA98-FF813D279E05}" type="pres">
      <dgm:prSet presAssocID="{C533FC7D-ACA5-2A46-82E5-439E926B2107}" presName="level3hierChild" presStyleCnt="0"/>
      <dgm:spPr/>
    </dgm:pt>
  </dgm:ptLst>
  <dgm:cxnLst>
    <dgm:cxn modelId="{A29B260E-CB6C-D647-8B18-FBCAF8F69CCA}" type="presOf" srcId="{3181AEAB-2AE9-2544-9F44-17DECDB96B2D}" destId="{5A4B8251-EC3C-3F43-81FD-E8DCA19F0C64}" srcOrd="0" destOrd="0" presId="urn:microsoft.com/office/officeart/2005/8/layout/hierarchy2"/>
    <dgm:cxn modelId="{B2AD6A0F-5CF5-344E-9412-E13C4892F007}" type="presOf" srcId="{09E78ED4-50B8-264A-98DB-97662867B5FF}" destId="{81F7935D-D7B9-9945-A163-BC8A76CC49C7}" srcOrd="1" destOrd="0" presId="urn:microsoft.com/office/officeart/2005/8/layout/hierarchy2"/>
    <dgm:cxn modelId="{4411C112-DE55-1E4A-BB62-6D1A6AD79B08}" type="presOf" srcId="{8179E425-C8A5-074A-8CEB-70BF454B1D79}" destId="{6B3BEBF6-80DA-5C44-BCA3-03B388E55945}" srcOrd="0" destOrd="0" presId="urn:microsoft.com/office/officeart/2005/8/layout/hierarchy2"/>
    <dgm:cxn modelId="{3869682C-D5B9-0A49-9C9B-57E7BD23E1FD}" type="presOf" srcId="{7CD74461-783D-5B46-AE86-75F50E66C2A1}" destId="{187A3B93-C6E9-B844-B092-14AB9A45BBEC}" srcOrd="0" destOrd="0" presId="urn:microsoft.com/office/officeart/2005/8/layout/hierarchy2"/>
    <dgm:cxn modelId="{69577A3B-4EE2-E94C-AEEA-1D7212A3201A}" type="presOf" srcId="{E8A6DC6A-4495-DD4A-B9D0-2A8D601E231F}" destId="{58BD5583-7C8F-6C41-B59A-63D7095FC73C}" srcOrd="0" destOrd="0" presId="urn:microsoft.com/office/officeart/2005/8/layout/hierarchy2"/>
    <dgm:cxn modelId="{8B27683D-3174-B444-A4EF-7CA098BB087D}" srcId="{C83E4142-8451-464C-B93D-E9DF0A4A5571}" destId="{7CD74461-783D-5B46-AE86-75F50E66C2A1}" srcOrd="0" destOrd="0" parTransId="{8179E425-C8A5-074A-8CEB-70BF454B1D79}" sibTransId="{3EFCFA60-D54D-1F4E-B1A4-47C3DB227F2D}"/>
    <dgm:cxn modelId="{39177A4A-6B0F-6446-83B5-00BA8E078736}" type="presOf" srcId="{6220EB1F-5D56-B44C-9D56-6E349BA73734}" destId="{56B2FE00-3C5E-4340-B6C5-5138C5E0EBD2}" srcOrd="1" destOrd="0" presId="urn:microsoft.com/office/officeart/2005/8/layout/hierarchy2"/>
    <dgm:cxn modelId="{B6942450-740B-3D4C-8203-E49069DFD21B}" srcId="{A5F1EAE1-36A1-C04E-944C-1F3EC50A0B65}" destId="{0A79F632-DEDF-0A40-B4C3-5D2325342F74}" srcOrd="1" destOrd="0" parTransId="{6220EB1F-5D56-B44C-9D56-6E349BA73734}" sibTransId="{7AFB7D41-93DF-1644-8052-3187CDD06995}"/>
    <dgm:cxn modelId="{5D39F25A-D59D-9446-AD05-730C10EEB191}" type="presOf" srcId="{0A79F632-DEDF-0A40-B4C3-5D2325342F74}" destId="{86176110-F4CE-384D-BF6D-3EDACE4446E4}" srcOrd="0" destOrd="0" presId="urn:microsoft.com/office/officeart/2005/8/layout/hierarchy2"/>
    <dgm:cxn modelId="{820DB95D-06EB-5A4B-B8BF-87C817470CF4}" srcId="{0A79F632-DEDF-0A40-B4C3-5D2325342F74}" destId="{C533FC7D-ACA5-2A46-82E5-439E926B2107}" srcOrd="0" destOrd="0" parTransId="{09E78ED4-50B8-264A-98DB-97662867B5FF}" sibTransId="{B93D76F2-2C20-0243-8D3F-B104B3C8B746}"/>
    <dgm:cxn modelId="{41448B71-D873-824A-BE9D-1A4F98BE6553}" type="presOf" srcId="{1B2F882D-231B-9C48-82E3-4B78798F1404}" destId="{7F41A31C-EEB6-314B-8B48-75027B89658D}" srcOrd="1" destOrd="0" presId="urn:microsoft.com/office/officeart/2005/8/layout/hierarchy2"/>
    <dgm:cxn modelId="{83F27A90-CB8B-C24E-84FE-D6626FCC9656}" type="presOf" srcId="{09E78ED4-50B8-264A-98DB-97662867B5FF}" destId="{3001DA5B-FE01-D546-90D7-02D388E32814}" srcOrd="0" destOrd="0" presId="urn:microsoft.com/office/officeart/2005/8/layout/hierarchy2"/>
    <dgm:cxn modelId="{4028B490-D88E-DD47-8B0E-F6A764957E2A}" type="presOf" srcId="{C533FC7D-ACA5-2A46-82E5-439E926B2107}" destId="{FEB24605-4854-9F4A-BD42-6AE29284268B}" srcOrd="0" destOrd="0" presId="urn:microsoft.com/office/officeart/2005/8/layout/hierarchy2"/>
    <dgm:cxn modelId="{C0043195-1A9A-9145-8A1D-62F5B6ECAB21}" type="presOf" srcId="{E8A6DC6A-4495-DD4A-B9D0-2A8D601E231F}" destId="{2BB21CCE-55A2-2D4D-9E91-CF7BFA7F4570}" srcOrd="1" destOrd="0" presId="urn:microsoft.com/office/officeart/2005/8/layout/hierarchy2"/>
    <dgm:cxn modelId="{1FAA8A95-F2CA-974A-BD11-9ACF032ECEAF}" type="presOf" srcId="{8179E425-C8A5-074A-8CEB-70BF454B1D79}" destId="{861DA33D-C762-E541-B51F-C087BA1B0458}" srcOrd="1" destOrd="0" presId="urn:microsoft.com/office/officeart/2005/8/layout/hierarchy2"/>
    <dgm:cxn modelId="{7F8AD6A2-91C9-8D44-B132-70D46F672FDF}" srcId="{A5F1EAE1-36A1-C04E-944C-1F3EC50A0B65}" destId="{C83E4142-8451-464C-B93D-E9DF0A4A5571}" srcOrd="0" destOrd="0" parTransId="{E8A6DC6A-4495-DD4A-B9D0-2A8D601E231F}" sibTransId="{3BDC40CC-B650-9B4C-9EC7-E234C0A16C1F}"/>
    <dgm:cxn modelId="{3403C6A5-0716-1F4F-AE3D-D1E175EB042A}" type="presOf" srcId="{6220EB1F-5D56-B44C-9D56-6E349BA73734}" destId="{B8CE0919-283D-FC40-B51A-97AF56EE6E37}" srcOrd="0" destOrd="0" presId="urn:microsoft.com/office/officeart/2005/8/layout/hierarchy2"/>
    <dgm:cxn modelId="{3739DDAE-7F76-594D-8130-56AA6C4BF596}" type="presOf" srcId="{1B2F882D-231B-9C48-82E3-4B78798F1404}" destId="{740B4ADD-939B-9C49-97E9-B537EA84B2C1}" srcOrd="0" destOrd="0" presId="urn:microsoft.com/office/officeart/2005/8/layout/hierarchy2"/>
    <dgm:cxn modelId="{617345C4-B567-5E41-A51B-2C2E200DFCFF}" srcId="{C83E4142-8451-464C-B93D-E9DF0A4A5571}" destId="{CFA09134-3389-C847-9CDD-F144BAB034AE}" srcOrd="1" destOrd="0" parTransId="{1B2F882D-231B-9C48-82E3-4B78798F1404}" sibTransId="{C4ECF2BF-4F24-AC4B-9780-FD9DE780A9A8}"/>
    <dgm:cxn modelId="{F6B854C6-0D5F-134C-BFFC-1F7BC5CEFA18}" srcId="{3181AEAB-2AE9-2544-9F44-17DECDB96B2D}" destId="{A5F1EAE1-36A1-C04E-944C-1F3EC50A0B65}" srcOrd="0" destOrd="0" parTransId="{5E19892F-9A0A-6D40-A96F-38DC7B627EA6}" sibTransId="{7FDD18CA-7191-A941-B2D2-2E755A7C9296}"/>
    <dgm:cxn modelId="{ED2217D6-9500-734D-8EC8-3D3881BD0FA2}" type="presOf" srcId="{C83E4142-8451-464C-B93D-E9DF0A4A5571}" destId="{41C12F64-420C-3346-85AA-A020EFCF0B49}" srcOrd="0" destOrd="0" presId="urn:microsoft.com/office/officeart/2005/8/layout/hierarchy2"/>
    <dgm:cxn modelId="{48873FE2-68A8-4A4B-A155-DF156D28A81C}" type="presOf" srcId="{CFA09134-3389-C847-9CDD-F144BAB034AE}" destId="{CC0D1620-668A-CC46-9D09-D566BE75E498}" srcOrd="0" destOrd="0" presId="urn:microsoft.com/office/officeart/2005/8/layout/hierarchy2"/>
    <dgm:cxn modelId="{700A61F9-1DFF-6E4E-A0FD-75C4CFBB736F}" type="presOf" srcId="{A5F1EAE1-36A1-C04E-944C-1F3EC50A0B65}" destId="{ABD4C2F7-6943-7C41-BE8F-9408EFE248F8}" srcOrd="0" destOrd="0" presId="urn:microsoft.com/office/officeart/2005/8/layout/hierarchy2"/>
    <dgm:cxn modelId="{39E71F6A-485E-EF45-B728-6741B198ADA0}" type="presParOf" srcId="{5A4B8251-EC3C-3F43-81FD-E8DCA19F0C64}" destId="{C727789B-B5E4-1D4B-8FDD-720E950F7444}" srcOrd="0" destOrd="0" presId="urn:microsoft.com/office/officeart/2005/8/layout/hierarchy2"/>
    <dgm:cxn modelId="{8A2A5809-4048-0746-8C5D-5633C30D84EC}" type="presParOf" srcId="{C727789B-B5E4-1D4B-8FDD-720E950F7444}" destId="{ABD4C2F7-6943-7C41-BE8F-9408EFE248F8}" srcOrd="0" destOrd="0" presId="urn:microsoft.com/office/officeart/2005/8/layout/hierarchy2"/>
    <dgm:cxn modelId="{CCE17D4A-2CE6-2246-AACA-E5ABD15342DE}" type="presParOf" srcId="{C727789B-B5E4-1D4B-8FDD-720E950F7444}" destId="{1983224B-0E14-4F4E-9918-FE4058A73749}" srcOrd="1" destOrd="0" presId="urn:microsoft.com/office/officeart/2005/8/layout/hierarchy2"/>
    <dgm:cxn modelId="{157FB4BA-5E5E-C24A-864A-DF7BCE43D82A}" type="presParOf" srcId="{1983224B-0E14-4F4E-9918-FE4058A73749}" destId="{58BD5583-7C8F-6C41-B59A-63D7095FC73C}" srcOrd="0" destOrd="0" presId="urn:microsoft.com/office/officeart/2005/8/layout/hierarchy2"/>
    <dgm:cxn modelId="{06AFEF27-EB32-C24D-B446-AB5A3B72AC45}" type="presParOf" srcId="{58BD5583-7C8F-6C41-B59A-63D7095FC73C}" destId="{2BB21CCE-55A2-2D4D-9E91-CF7BFA7F4570}" srcOrd="0" destOrd="0" presId="urn:microsoft.com/office/officeart/2005/8/layout/hierarchy2"/>
    <dgm:cxn modelId="{3881566C-3321-0749-AAF2-71A9493BA61F}" type="presParOf" srcId="{1983224B-0E14-4F4E-9918-FE4058A73749}" destId="{429A5C94-D99E-0049-A2B2-07C5002BF2F0}" srcOrd="1" destOrd="0" presId="urn:microsoft.com/office/officeart/2005/8/layout/hierarchy2"/>
    <dgm:cxn modelId="{7AD04063-A09A-0A40-B030-5353DC8E5E5B}" type="presParOf" srcId="{429A5C94-D99E-0049-A2B2-07C5002BF2F0}" destId="{41C12F64-420C-3346-85AA-A020EFCF0B49}" srcOrd="0" destOrd="0" presId="urn:microsoft.com/office/officeart/2005/8/layout/hierarchy2"/>
    <dgm:cxn modelId="{34053171-1470-D949-B7C6-07885B213B0F}" type="presParOf" srcId="{429A5C94-D99E-0049-A2B2-07C5002BF2F0}" destId="{F940EC40-A0E2-B94D-93E1-C8D3E96E8F3E}" srcOrd="1" destOrd="0" presId="urn:microsoft.com/office/officeart/2005/8/layout/hierarchy2"/>
    <dgm:cxn modelId="{C7A024CC-AE29-D74E-8551-441BE8876E67}" type="presParOf" srcId="{F940EC40-A0E2-B94D-93E1-C8D3E96E8F3E}" destId="{6B3BEBF6-80DA-5C44-BCA3-03B388E55945}" srcOrd="0" destOrd="0" presId="urn:microsoft.com/office/officeart/2005/8/layout/hierarchy2"/>
    <dgm:cxn modelId="{0FBCBF56-02DB-CB41-89F3-D94B0A5EA237}" type="presParOf" srcId="{6B3BEBF6-80DA-5C44-BCA3-03B388E55945}" destId="{861DA33D-C762-E541-B51F-C087BA1B0458}" srcOrd="0" destOrd="0" presId="urn:microsoft.com/office/officeart/2005/8/layout/hierarchy2"/>
    <dgm:cxn modelId="{068314BD-0FD5-3A48-969A-9F801CC4A4A8}" type="presParOf" srcId="{F940EC40-A0E2-B94D-93E1-C8D3E96E8F3E}" destId="{B65EC40E-AA96-8B4E-B33E-11C8CE8381B8}" srcOrd="1" destOrd="0" presId="urn:microsoft.com/office/officeart/2005/8/layout/hierarchy2"/>
    <dgm:cxn modelId="{B6DCB642-0C60-9541-BEDC-171A5B9AE9C9}" type="presParOf" srcId="{B65EC40E-AA96-8B4E-B33E-11C8CE8381B8}" destId="{187A3B93-C6E9-B844-B092-14AB9A45BBEC}" srcOrd="0" destOrd="0" presId="urn:microsoft.com/office/officeart/2005/8/layout/hierarchy2"/>
    <dgm:cxn modelId="{B02A01FF-3671-7F4F-835A-BD936E3140B9}" type="presParOf" srcId="{B65EC40E-AA96-8B4E-B33E-11C8CE8381B8}" destId="{8815B42E-71E2-8B4F-84B1-37591A301C9C}" srcOrd="1" destOrd="0" presId="urn:microsoft.com/office/officeart/2005/8/layout/hierarchy2"/>
    <dgm:cxn modelId="{243882B1-B3DF-EA4E-A409-B1F43449CC43}" type="presParOf" srcId="{F940EC40-A0E2-B94D-93E1-C8D3E96E8F3E}" destId="{740B4ADD-939B-9C49-97E9-B537EA84B2C1}" srcOrd="2" destOrd="0" presId="urn:microsoft.com/office/officeart/2005/8/layout/hierarchy2"/>
    <dgm:cxn modelId="{5DC715DD-E6D8-884E-BDE0-564BB010E565}" type="presParOf" srcId="{740B4ADD-939B-9C49-97E9-B537EA84B2C1}" destId="{7F41A31C-EEB6-314B-8B48-75027B89658D}" srcOrd="0" destOrd="0" presId="urn:microsoft.com/office/officeart/2005/8/layout/hierarchy2"/>
    <dgm:cxn modelId="{BFCB52EE-503D-3047-A7B1-B8D53A8D3F04}" type="presParOf" srcId="{F940EC40-A0E2-B94D-93E1-C8D3E96E8F3E}" destId="{FA60D1F9-38AC-9E44-B559-11F26D1DC936}" srcOrd="3" destOrd="0" presId="urn:microsoft.com/office/officeart/2005/8/layout/hierarchy2"/>
    <dgm:cxn modelId="{66532DCB-1B49-E942-ABCE-EDF39F34F600}" type="presParOf" srcId="{FA60D1F9-38AC-9E44-B559-11F26D1DC936}" destId="{CC0D1620-668A-CC46-9D09-D566BE75E498}" srcOrd="0" destOrd="0" presId="urn:microsoft.com/office/officeart/2005/8/layout/hierarchy2"/>
    <dgm:cxn modelId="{A81B87E8-A5AE-AF46-9DBC-00E1AF188905}" type="presParOf" srcId="{FA60D1F9-38AC-9E44-B559-11F26D1DC936}" destId="{80CCD357-2F72-C645-B5E9-B98111FACEFF}" srcOrd="1" destOrd="0" presId="urn:microsoft.com/office/officeart/2005/8/layout/hierarchy2"/>
    <dgm:cxn modelId="{5EE2F0B2-3F78-0E47-8AAD-2E4274585C65}" type="presParOf" srcId="{1983224B-0E14-4F4E-9918-FE4058A73749}" destId="{B8CE0919-283D-FC40-B51A-97AF56EE6E37}" srcOrd="2" destOrd="0" presId="urn:microsoft.com/office/officeart/2005/8/layout/hierarchy2"/>
    <dgm:cxn modelId="{831763C9-3A83-F048-814C-C8DA214A7319}" type="presParOf" srcId="{B8CE0919-283D-FC40-B51A-97AF56EE6E37}" destId="{56B2FE00-3C5E-4340-B6C5-5138C5E0EBD2}" srcOrd="0" destOrd="0" presId="urn:microsoft.com/office/officeart/2005/8/layout/hierarchy2"/>
    <dgm:cxn modelId="{804A2DD1-3E9F-304E-92AE-A0BB0C62223D}" type="presParOf" srcId="{1983224B-0E14-4F4E-9918-FE4058A73749}" destId="{6CF62730-1F52-0644-BCA2-778F3DA76270}" srcOrd="3" destOrd="0" presId="urn:microsoft.com/office/officeart/2005/8/layout/hierarchy2"/>
    <dgm:cxn modelId="{6D43084F-3A0D-8B4B-8F80-AF8228F6BD0E}" type="presParOf" srcId="{6CF62730-1F52-0644-BCA2-778F3DA76270}" destId="{86176110-F4CE-384D-BF6D-3EDACE4446E4}" srcOrd="0" destOrd="0" presId="urn:microsoft.com/office/officeart/2005/8/layout/hierarchy2"/>
    <dgm:cxn modelId="{218796A0-C248-154D-A610-8DEA04037EA5}" type="presParOf" srcId="{6CF62730-1F52-0644-BCA2-778F3DA76270}" destId="{3F340BDC-B26F-9346-8783-419414E22243}" srcOrd="1" destOrd="0" presId="urn:microsoft.com/office/officeart/2005/8/layout/hierarchy2"/>
    <dgm:cxn modelId="{319BB45A-241C-2A4D-8B52-B65DF941785A}" type="presParOf" srcId="{3F340BDC-B26F-9346-8783-419414E22243}" destId="{3001DA5B-FE01-D546-90D7-02D388E32814}" srcOrd="0" destOrd="0" presId="urn:microsoft.com/office/officeart/2005/8/layout/hierarchy2"/>
    <dgm:cxn modelId="{F5518168-2827-7B4F-91EB-5D6D65DDB545}" type="presParOf" srcId="{3001DA5B-FE01-D546-90D7-02D388E32814}" destId="{81F7935D-D7B9-9945-A163-BC8A76CC49C7}" srcOrd="0" destOrd="0" presId="urn:microsoft.com/office/officeart/2005/8/layout/hierarchy2"/>
    <dgm:cxn modelId="{7D7C2831-2609-AD42-B10C-9C62344A145E}" type="presParOf" srcId="{3F340BDC-B26F-9346-8783-419414E22243}" destId="{9DF28544-7A7C-844C-A06E-E635F41A94E0}" srcOrd="1" destOrd="0" presId="urn:microsoft.com/office/officeart/2005/8/layout/hierarchy2"/>
    <dgm:cxn modelId="{C57D06E9-2FDF-C740-B997-8A4D0DFE0960}" type="presParOf" srcId="{9DF28544-7A7C-844C-A06E-E635F41A94E0}" destId="{FEB24605-4854-9F4A-BD42-6AE29284268B}" srcOrd="0" destOrd="0" presId="urn:microsoft.com/office/officeart/2005/8/layout/hierarchy2"/>
    <dgm:cxn modelId="{A0E58D9D-0982-344D-ABE2-3E25C5110468}" type="presParOf" srcId="{9DF28544-7A7C-844C-A06E-E635F41A94E0}" destId="{BDE6B1D7-61D1-BE45-AA98-FF813D279E05}"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4C2F7-6943-7C41-BE8F-9408EFE248F8}">
      <dsp:nvSpPr>
        <dsp:cNvPr id="0" name=""/>
        <dsp:cNvSpPr/>
      </dsp:nvSpPr>
      <dsp:spPr>
        <a:xfrm>
          <a:off x="1587" y="1861641"/>
          <a:ext cx="1603374" cy="801687"/>
        </a:xfrm>
        <a:prstGeom prst="roundRect">
          <a:avLst>
            <a:gd name="adj" fmla="val 10000"/>
          </a:avLst>
        </a:prstGeom>
        <a:solidFill>
          <a:schemeClr val="accent1">
            <a:hueOff val="0"/>
            <a:satOff val="0"/>
            <a:lumOff val="0"/>
            <a:alphaOff val="0"/>
          </a:schemeClr>
        </a:solidFill>
        <a:ln>
          <a:noFill/>
        </a:ln>
        <a:effectLst>
          <a:outerShdw blurRad="39999" dist="23000" algn="bl"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Theory</a:t>
          </a:r>
        </a:p>
      </dsp:txBody>
      <dsp:txXfrm>
        <a:off x="25068" y="1885122"/>
        <a:ext cx="1556412" cy="754725"/>
      </dsp:txXfrm>
    </dsp:sp>
    <dsp:sp modelId="{58BD5583-7C8F-6C41-B59A-63D7095FC73C}">
      <dsp:nvSpPr>
        <dsp:cNvPr id="0" name=""/>
        <dsp:cNvSpPr/>
      </dsp:nvSpPr>
      <dsp:spPr>
        <a:xfrm rot="18770822">
          <a:off x="1454086" y="1899003"/>
          <a:ext cx="943101" cy="35507"/>
        </a:xfrm>
        <a:custGeom>
          <a:avLst/>
          <a:gdLst/>
          <a:ahLst/>
          <a:cxnLst/>
          <a:rect l="0" t="0" r="0" b="0"/>
          <a:pathLst>
            <a:path>
              <a:moveTo>
                <a:pt x="0" y="17753"/>
              </a:moveTo>
              <a:lnTo>
                <a:pt x="943101" y="17753"/>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02059" y="1893179"/>
        <a:ext cx="47155" cy="47155"/>
      </dsp:txXfrm>
    </dsp:sp>
    <dsp:sp modelId="{41C12F64-420C-3346-85AA-A020EFCF0B49}">
      <dsp:nvSpPr>
        <dsp:cNvPr id="0" name=""/>
        <dsp:cNvSpPr/>
      </dsp:nvSpPr>
      <dsp:spPr>
        <a:xfrm>
          <a:off x="2246312" y="1170185"/>
          <a:ext cx="1603374" cy="801687"/>
        </a:xfrm>
        <a:prstGeom prst="roundRect">
          <a:avLst>
            <a:gd name="adj" fmla="val 10000"/>
          </a:avLst>
        </a:prstGeom>
        <a:solidFill>
          <a:schemeClr val="accent1">
            <a:hueOff val="0"/>
            <a:satOff val="0"/>
            <a:lumOff val="0"/>
            <a:alphaOff val="0"/>
          </a:schemeClr>
        </a:solidFill>
        <a:ln>
          <a:noFill/>
        </a:ln>
        <a:effectLst>
          <a:outerShdw blurRad="39999" dist="23000" algn="bl"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Model A</a:t>
          </a:r>
        </a:p>
      </dsp:txBody>
      <dsp:txXfrm>
        <a:off x="2269793" y="1193666"/>
        <a:ext cx="1556412" cy="754725"/>
      </dsp:txXfrm>
    </dsp:sp>
    <dsp:sp modelId="{6B3BEBF6-80DA-5C44-BCA3-03B388E55945}">
      <dsp:nvSpPr>
        <dsp:cNvPr id="0" name=""/>
        <dsp:cNvSpPr/>
      </dsp:nvSpPr>
      <dsp:spPr>
        <a:xfrm rot="19457599">
          <a:off x="3775450" y="1322790"/>
          <a:ext cx="789824" cy="35507"/>
        </a:xfrm>
        <a:custGeom>
          <a:avLst/>
          <a:gdLst/>
          <a:ahLst/>
          <a:cxnLst/>
          <a:rect l="0" t="0" r="0" b="0"/>
          <a:pathLst>
            <a:path>
              <a:moveTo>
                <a:pt x="0" y="17753"/>
              </a:moveTo>
              <a:lnTo>
                <a:pt x="789824" y="17753"/>
              </a:lnTo>
            </a:path>
          </a:pathLst>
        </a:custGeom>
        <a:noFill/>
        <a:ln w="127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50616" y="1320798"/>
        <a:ext cx="39491" cy="39491"/>
      </dsp:txXfrm>
    </dsp:sp>
    <dsp:sp modelId="{187A3B93-C6E9-B844-B092-14AB9A45BBEC}">
      <dsp:nvSpPr>
        <dsp:cNvPr id="0" name=""/>
        <dsp:cNvSpPr/>
      </dsp:nvSpPr>
      <dsp:spPr>
        <a:xfrm>
          <a:off x="4491037" y="709215"/>
          <a:ext cx="1603374" cy="801687"/>
        </a:xfrm>
        <a:prstGeom prst="roundRect">
          <a:avLst>
            <a:gd name="adj" fmla="val 10000"/>
          </a:avLst>
        </a:prstGeom>
        <a:solidFill>
          <a:schemeClr val="accent1">
            <a:hueOff val="0"/>
            <a:satOff val="0"/>
            <a:lumOff val="0"/>
            <a:alphaOff val="0"/>
          </a:schemeClr>
        </a:solidFill>
        <a:ln>
          <a:noFill/>
        </a:ln>
        <a:effectLst>
          <a:outerShdw blurRad="39999" dist="23000" algn="bl"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Model A1</a:t>
          </a:r>
        </a:p>
      </dsp:txBody>
      <dsp:txXfrm>
        <a:off x="4514518" y="732696"/>
        <a:ext cx="1556412" cy="754725"/>
      </dsp:txXfrm>
    </dsp:sp>
    <dsp:sp modelId="{740B4ADD-939B-9C49-97E9-B537EA84B2C1}">
      <dsp:nvSpPr>
        <dsp:cNvPr id="0" name=""/>
        <dsp:cNvSpPr/>
      </dsp:nvSpPr>
      <dsp:spPr>
        <a:xfrm rot="2142401">
          <a:off x="3775450" y="1783760"/>
          <a:ext cx="789824" cy="35507"/>
        </a:xfrm>
        <a:custGeom>
          <a:avLst/>
          <a:gdLst/>
          <a:ahLst/>
          <a:cxnLst/>
          <a:rect l="0" t="0" r="0" b="0"/>
          <a:pathLst>
            <a:path>
              <a:moveTo>
                <a:pt x="0" y="17753"/>
              </a:moveTo>
              <a:lnTo>
                <a:pt x="789824" y="17753"/>
              </a:lnTo>
            </a:path>
          </a:pathLst>
        </a:custGeom>
        <a:noFill/>
        <a:ln w="127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50616" y="1781769"/>
        <a:ext cx="39491" cy="39491"/>
      </dsp:txXfrm>
    </dsp:sp>
    <dsp:sp modelId="{CC0D1620-668A-CC46-9D09-D566BE75E498}">
      <dsp:nvSpPr>
        <dsp:cNvPr id="0" name=""/>
        <dsp:cNvSpPr/>
      </dsp:nvSpPr>
      <dsp:spPr>
        <a:xfrm>
          <a:off x="4491037" y="1631156"/>
          <a:ext cx="1603374" cy="801687"/>
        </a:xfrm>
        <a:prstGeom prst="roundRect">
          <a:avLst>
            <a:gd name="adj" fmla="val 10000"/>
          </a:avLst>
        </a:prstGeom>
        <a:solidFill>
          <a:schemeClr val="accent1">
            <a:hueOff val="0"/>
            <a:satOff val="0"/>
            <a:lumOff val="0"/>
            <a:alphaOff val="0"/>
          </a:schemeClr>
        </a:solidFill>
        <a:ln>
          <a:noFill/>
        </a:ln>
        <a:effectLst>
          <a:outerShdw blurRad="39999" dist="23000" algn="bl"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Model A2</a:t>
          </a:r>
        </a:p>
      </dsp:txBody>
      <dsp:txXfrm>
        <a:off x="4514518" y="1654637"/>
        <a:ext cx="1556412" cy="754725"/>
      </dsp:txXfrm>
    </dsp:sp>
    <dsp:sp modelId="{B8CE0919-283D-FC40-B51A-97AF56EE6E37}">
      <dsp:nvSpPr>
        <dsp:cNvPr id="0" name=""/>
        <dsp:cNvSpPr/>
      </dsp:nvSpPr>
      <dsp:spPr>
        <a:xfrm rot="2829178">
          <a:off x="1454086" y="2590458"/>
          <a:ext cx="943101" cy="35507"/>
        </a:xfrm>
        <a:custGeom>
          <a:avLst/>
          <a:gdLst/>
          <a:ahLst/>
          <a:cxnLst/>
          <a:rect l="0" t="0" r="0" b="0"/>
          <a:pathLst>
            <a:path>
              <a:moveTo>
                <a:pt x="0" y="17753"/>
              </a:moveTo>
              <a:lnTo>
                <a:pt x="943101" y="17753"/>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02059" y="2584635"/>
        <a:ext cx="47155" cy="47155"/>
      </dsp:txXfrm>
    </dsp:sp>
    <dsp:sp modelId="{86176110-F4CE-384D-BF6D-3EDACE4446E4}">
      <dsp:nvSpPr>
        <dsp:cNvPr id="0" name=""/>
        <dsp:cNvSpPr/>
      </dsp:nvSpPr>
      <dsp:spPr>
        <a:xfrm>
          <a:off x="2246312" y="2553096"/>
          <a:ext cx="1603374" cy="801687"/>
        </a:xfrm>
        <a:prstGeom prst="roundRect">
          <a:avLst>
            <a:gd name="adj" fmla="val 10000"/>
          </a:avLst>
        </a:prstGeom>
        <a:solidFill>
          <a:schemeClr val="accent1">
            <a:hueOff val="0"/>
            <a:satOff val="0"/>
            <a:lumOff val="0"/>
            <a:alphaOff val="0"/>
          </a:schemeClr>
        </a:solidFill>
        <a:ln>
          <a:noFill/>
        </a:ln>
        <a:effectLst>
          <a:outerShdw blurRad="39999" dist="23000" algn="bl"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Model B</a:t>
          </a:r>
        </a:p>
      </dsp:txBody>
      <dsp:txXfrm>
        <a:off x="2269793" y="2576577"/>
        <a:ext cx="1556412" cy="754725"/>
      </dsp:txXfrm>
    </dsp:sp>
    <dsp:sp modelId="{3001DA5B-FE01-D546-90D7-02D388E32814}">
      <dsp:nvSpPr>
        <dsp:cNvPr id="0" name=""/>
        <dsp:cNvSpPr/>
      </dsp:nvSpPr>
      <dsp:spPr>
        <a:xfrm>
          <a:off x="3849687" y="2936186"/>
          <a:ext cx="641350" cy="35507"/>
        </a:xfrm>
        <a:custGeom>
          <a:avLst/>
          <a:gdLst/>
          <a:ahLst/>
          <a:cxnLst/>
          <a:rect l="0" t="0" r="0" b="0"/>
          <a:pathLst>
            <a:path>
              <a:moveTo>
                <a:pt x="0" y="17753"/>
              </a:moveTo>
              <a:lnTo>
                <a:pt x="641350" y="17753"/>
              </a:lnTo>
            </a:path>
          </a:pathLst>
        </a:custGeom>
        <a:noFill/>
        <a:ln w="12700"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54328" y="2937906"/>
        <a:ext cx="32067" cy="32067"/>
      </dsp:txXfrm>
    </dsp:sp>
    <dsp:sp modelId="{FEB24605-4854-9F4A-BD42-6AE29284268B}">
      <dsp:nvSpPr>
        <dsp:cNvPr id="0" name=""/>
        <dsp:cNvSpPr/>
      </dsp:nvSpPr>
      <dsp:spPr>
        <a:xfrm>
          <a:off x="4491037" y="2553096"/>
          <a:ext cx="1603374" cy="801687"/>
        </a:xfrm>
        <a:prstGeom prst="roundRect">
          <a:avLst>
            <a:gd name="adj" fmla="val 10000"/>
          </a:avLst>
        </a:prstGeom>
        <a:solidFill>
          <a:schemeClr val="accent1">
            <a:hueOff val="0"/>
            <a:satOff val="0"/>
            <a:lumOff val="0"/>
            <a:alphaOff val="0"/>
          </a:schemeClr>
        </a:solidFill>
        <a:ln>
          <a:noFill/>
        </a:ln>
        <a:effectLst>
          <a:outerShdw blurRad="39999" dist="23000" algn="bl"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Model B1</a:t>
          </a:r>
        </a:p>
      </dsp:txBody>
      <dsp:txXfrm>
        <a:off x="4514518" y="2576577"/>
        <a:ext cx="1556412" cy="7547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28AF0-9A07-9645-ADCD-FD5700FB349A}" type="datetimeFigureOut">
              <a:rPr lang="en-US" smtClean="0"/>
              <a:t>7/26/26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BF745D-FE09-9E4B-9051-F444472C80CD}" type="slidenum">
              <a:rPr lang="en-US" smtClean="0"/>
              <a:t>‹#›</a:t>
            </a:fld>
            <a:endParaRPr lang="en-US"/>
          </a:p>
        </p:txBody>
      </p:sp>
    </p:spTree>
    <p:extLst>
      <p:ext uri="{BB962C8B-B14F-4D97-AF65-F5344CB8AC3E}">
        <p14:creationId xmlns:p14="http://schemas.microsoft.com/office/powerpoint/2010/main" val="208319007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have heard of </a:t>
            </a:r>
            <a:r>
              <a:rPr lang="en-US" dirty="0" err="1"/>
              <a:t>Demikhov</a:t>
            </a:r>
            <a:r>
              <a:rPr lang="en-US" dirty="0"/>
              <a:t> from other studies. Namely, he is known</a:t>
            </a:r>
            <a:r>
              <a:rPr lang="en-US" baseline="0" dirty="0"/>
              <a:t> for his transplantation of a dog’s head, resulting in a two-headed dog in the 1950s.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3</a:t>
            </a:fld>
            <a:endParaRPr lang="en-US"/>
          </a:p>
        </p:txBody>
      </p:sp>
    </p:spTree>
    <p:extLst>
      <p:ext uri="{BB962C8B-B14F-4D97-AF65-F5344CB8AC3E}">
        <p14:creationId xmlns:p14="http://schemas.microsoft.com/office/powerpoint/2010/main" val="387421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Unobtainium</a:t>
            </a:r>
            <a:r>
              <a:rPr lang="en-US" baseline="0" dirty="0"/>
              <a:t> from avatar</a:t>
            </a:r>
          </a:p>
          <a:p>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33</a:t>
            </a:fld>
            <a:endParaRPr lang="en-US"/>
          </a:p>
        </p:txBody>
      </p:sp>
    </p:spTree>
    <p:extLst>
      <p:ext uri="{BB962C8B-B14F-4D97-AF65-F5344CB8AC3E}">
        <p14:creationId xmlns:p14="http://schemas.microsoft.com/office/powerpoint/2010/main" val="3586470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Picking a</a:t>
            </a:r>
            <a:r>
              <a:rPr lang="en-US" baseline="0" dirty="0"/>
              <a:t> distribution of acceptable values on the left enables us to cross off representations on the right.</a:t>
            </a:r>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54</a:t>
            </a:fld>
            <a:endParaRPr lang="en-US"/>
          </a:p>
        </p:txBody>
      </p:sp>
    </p:spTree>
    <p:extLst>
      <p:ext uri="{BB962C8B-B14F-4D97-AF65-F5344CB8AC3E}">
        <p14:creationId xmlns:p14="http://schemas.microsoft.com/office/powerpoint/2010/main" val="628972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56</a:t>
            </a:fld>
            <a:endParaRPr lang="en-US"/>
          </a:p>
        </p:txBody>
      </p:sp>
    </p:spTree>
    <p:extLst>
      <p:ext uri="{BB962C8B-B14F-4D97-AF65-F5344CB8AC3E}">
        <p14:creationId xmlns:p14="http://schemas.microsoft.com/office/powerpoint/2010/main" val="1904772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that ultimately, we want the model to fit data (that we have) well. But does this really give us evidence?</a:t>
            </a:r>
          </a:p>
        </p:txBody>
      </p:sp>
      <p:sp>
        <p:nvSpPr>
          <p:cNvPr id="4" name="Slide Number Placeholder 3"/>
          <p:cNvSpPr>
            <a:spLocks noGrp="1"/>
          </p:cNvSpPr>
          <p:nvPr>
            <p:ph type="sldNum" sz="quarter" idx="5"/>
          </p:nvPr>
        </p:nvSpPr>
        <p:spPr/>
        <p:txBody>
          <a:bodyPr/>
          <a:lstStyle/>
          <a:p>
            <a:fld id="{D3BF745D-FE09-9E4B-9051-F444472C80CD}" type="slidenum">
              <a:rPr lang="en-US" smtClean="0"/>
              <a:t>57</a:t>
            </a:fld>
            <a:endParaRPr lang="en-US"/>
          </a:p>
        </p:txBody>
      </p:sp>
    </p:spTree>
    <p:extLst>
      <p:ext uri="{BB962C8B-B14F-4D97-AF65-F5344CB8AC3E}">
        <p14:creationId xmlns:p14="http://schemas.microsoft.com/office/powerpoint/2010/main" val="2807100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Karl</a:t>
            </a:r>
            <a:r>
              <a:rPr lang="en-US" baseline="0" dirty="0"/>
              <a:t> popper – the most influential philosopher of science – advocated ‘falsifiability’ as the essential feature of scientific inquiry.</a:t>
            </a:r>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58</a:t>
            </a:fld>
            <a:endParaRPr lang="en-US"/>
          </a:p>
        </p:txBody>
      </p:sp>
    </p:spTree>
    <p:extLst>
      <p:ext uri="{BB962C8B-B14F-4D97-AF65-F5344CB8AC3E}">
        <p14:creationId xmlns:p14="http://schemas.microsoft.com/office/powerpoint/2010/main" val="3994618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Karl</a:t>
            </a:r>
            <a:r>
              <a:rPr lang="en-US" baseline="0" dirty="0"/>
              <a:t> popper – the most influential philosopher of science – advocated ‘falsifiability’ as the essential feature of </a:t>
            </a:r>
            <a:r>
              <a:rPr lang="en-US" baseline="0"/>
              <a:t>scientific inquiry.</a:t>
            </a:r>
            <a:endParaRPr lang="en-US"/>
          </a:p>
        </p:txBody>
      </p:sp>
      <p:sp>
        <p:nvSpPr>
          <p:cNvPr id="4" name="Slide Number Placeholder 3"/>
          <p:cNvSpPr>
            <a:spLocks noGrp="1"/>
          </p:cNvSpPr>
          <p:nvPr>
            <p:ph type="sldNum" sz="quarter" idx="10"/>
          </p:nvPr>
        </p:nvSpPr>
        <p:spPr/>
        <p:txBody>
          <a:bodyPr/>
          <a:lstStyle/>
          <a:p>
            <a:fld id="{D3BF745D-FE09-9E4B-9051-F444472C80CD}" type="slidenum">
              <a:rPr lang="en-US" smtClean="0"/>
              <a:t>59</a:t>
            </a:fld>
            <a:endParaRPr lang="en-US"/>
          </a:p>
        </p:txBody>
      </p:sp>
    </p:spTree>
    <p:extLst>
      <p:ext uri="{BB962C8B-B14F-4D97-AF65-F5344CB8AC3E}">
        <p14:creationId xmlns:p14="http://schemas.microsoft.com/office/powerpoint/2010/main" val="3994618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Karl</a:t>
            </a:r>
            <a:r>
              <a:rPr lang="en-US" baseline="0" dirty="0"/>
              <a:t> popper – the most influential philosopher of science – advocated ‘falsifiability’ as the essential feature of </a:t>
            </a:r>
            <a:r>
              <a:rPr lang="en-US" baseline="0"/>
              <a:t>scientific inquiry.</a:t>
            </a:r>
            <a:endParaRPr lang="en-US"/>
          </a:p>
        </p:txBody>
      </p:sp>
      <p:sp>
        <p:nvSpPr>
          <p:cNvPr id="4" name="Slide Number Placeholder 3"/>
          <p:cNvSpPr>
            <a:spLocks noGrp="1"/>
          </p:cNvSpPr>
          <p:nvPr>
            <p:ph type="sldNum" sz="quarter" idx="10"/>
          </p:nvPr>
        </p:nvSpPr>
        <p:spPr/>
        <p:txBody>
          <a:bodyPr/>
          <a:lstStyle/>
          <a:p>
            <a:fld id="{D3BF745D-FE09-9E4B-9051-F444472C80CD}" type="slidenum">
              <a:rPr lang="en-US" smtClean="0"/>
              <a:t>60</a:t>
            </a:fld>
            <a:endParaRPr lang="en-US"/>
          </a:p>
        </p:txBody>
      </p:sp>
    </p:spTree>
    <p:extLst>
      <p:ext uri="{BB962C8B-B14F-4D97-AF65-F5344CB8AC3E}">
        <p14:creationId xmlns:p14="http://schemas.microsoft.com/office/powerpoint/2010/main" val="39946189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are plus signs</a:t>
            </a:r>
          </a:p>
        </p:txBody>
      </p:sp>
      <p:sp>
        <p:nvSpPr>
          <p:cNvPr id="4" name="Slide Number Placeholder 3"/>
          <p:cNvSpPr>
            <a:spLocks noGrp="1"/>
          </p:cNvSpPr>
          <p:nvPr>
            <p:ph type="sldNum" sz="quarter" idx="10"/>
          </p:nvPr>
        </p:nvSpPr>
        <p:spPr/>
        <p:txBody>
          <a:bodyPr/>
          <a:lstStyle/>
          <a:p>
            <a:fld id="{D3BF745D-FE09-9E4B-9051-F444472C80CD}" type="slidenum">
              <a:rPr lang="en-US" smtClean="0"/>
              <a:t>62</a:t>
            </a:fld>
            <a:endParaRPr lang="en-US"/>
          </a:p>
        </p:txBody>
      </p:sp>
    </p:spTree>
    <p:extLst>
      <p:ext uri="{BB962C8B-B14F-4D97-AF65-F5344CB8AC3E}">
        <p14:creationId xmlns:p14="http://schemas.microsoft.com/office/powerpoint/2010/main" val="3314732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people argue that because a model is stochastic</a:t>
            </a:r>
            <a:r>
              <a:rPr lang="en-US" baseline="0" dirty="0"/>
              <a:t> it is complex. This is not the case. Complexity should not involve your subjective experience of how difficult it is to work with the model.</a:t>
            </a:r>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63</a:t>
            </a:fld>
            <a:endParaRPr lang="en-US"/>
          </a:p>
        </p:txBody>
      </p:sp>
    </p:spTree>
    <p:extLst>
      <p:ext uri="{BB962C8B-B14F-4D97-AF65-F5344CB8AC3E}">
        <p14:creationId xmlns:p14="http://schemas.microsoft.com/office/powerpoint/2010/main" val="1035067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better way to test a theory with free parameters</a:t>
            </a:r>
          </a:p>
        </p:txBody>
      </p:sp>
      <p:sp>
        <p:nvSpPr>
          <p:cNvPr id="4" name="Slide Number Placeholder 3"/>
          <p:cNvSpPr>
            <a:spLocks noGrp="1"/>
          </p:cNvSpPr>
          <p:nvPr>
            <p:ph type="sldNum" sz="quarter" idx="10"/>
          </p:nvPr>
        </p:nvSpPr>
        <p:spPr/>
        <p:txBody>
          <a:bodyPr/>
          <a:lstStyle/>
          <a:p>
            <a:fld id="{D3BF745D-FE09-9E4B-9051-F444472C80CD}" type="slidenum">
              <a:rPr lang="en-US" smtClean="0"/>
              <a:t>66</a:t>
            </a:fld>
            <a:endParaRPr lang="en-US"/>
          </a:p>
        </p:txBody>
      </p:sp>
    </p:spTree>
    <p:extLst>
      <p:ext uri="{BB962C8B-B14F-4D97-AF65-F5344CB8AC3E}">
        <p14:creationId xmlns:p14="http://schemas.microsoft.com/office/powerpoint/2010/main" val="3518200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Assume this guy is going</a:t>
            </a:r>
            <a:r>
              <a:rPr lang="en-US" baseline="0" dirty="0"/>
              <a:t> through some midlife crisis. In addition to buying a </a:t>
            </a:r>
            <a:r>
              <a:rPr lang="en-US" baseline="0" dirty="0" err="1"/>
              <a:t>ferrari</a:t>
            </a:r>
            <a:r>
              <a:rPr lang="en-US" baseline="0" dirty="0"/>
              <a:t>, he’s decided he wants to run a marathon. So he goes to the doctor to ask if this is possible. How would a doctor make such a decision?</a:t>
            </a:r>
            <a:endParaRPr lang="en-US"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4</a:t>
            </a:fld>
            <a:endParaRPr lang="en-US"/>
          </a:p>
        </p:txBody>
      </p:sp>
    </p:spTree>
    <p:extLst>
      <p:ext uri="{BB962C8B-B14F-4D97-AF65-F5344CB8AC3E}">
        <p14:creationId xmlns:p14="http://schemas.microsoft.com/office/powerpoint/2010/main" val="883812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Sdt</a:t>
            </a:r>
            <a:r>
              <a:rPr lang="en-US" dirty="0"/>
              <a:t> as a theory.</a:t>
            </a:r>
            <a:r>
              <a:rPr lang="en-US" baseline="0" dirty="0"/>
              <a:t> It could have any type of distribution</a:t>
            </a:r>
          </a:p>
          <a:p>
            <a:r>
              <a:rPr lang="en-US" baseline="0" dirty="0"/>
              <a:t>SDT with Gaussian variables is a model. It makes specific assumptions, has equations and so on.</a:t>
            </a:r>
          </a:p>
          <a:p>
            <a:r>
              <a:rPr lang="en-US" baseline="0" dirty="0"/>
              <a:t>SDT with unequal variance is another type of model. But it can be viewed as a more general case of the first one.</a:t>
            </a:r>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68</a:t>
            </a:fld>
            <a:endParaRPr lang="en-US"/>
          </a:p>
        </p:txBody>
      </p:sp>
    </p:spTree>
    <p:extLst>
      <p:ext uri="{BB962C8B-B14F-4D97-AF65-F5344CB8AC3E}">
        <p14:creationId xmlns:p14="http://schemas.microsoft.com/office/powerpoint/2010/main" val="13510347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point)</a:t>
            </a:r>
          </a:p>
          <a:p>
            <a:r>
              <a:rPr lang="en-US" dirty="0"/>
              <a:t>This is different</a:t>
            </a:r>
            <a:r>
              <a:rPr lang="en-US" baseline="0" dirty="0"/>
              <a:t> from Roberts and </a:t>
            </a:r>
            <a:r>
              <a:rPr lang="en-US" baseline="0" dirty="0" err="1"/>
              <a:t>Paschler</a:t>
            </a:r>
            <a:r>
              <a:rPr lang="en-US" baseline="0" dirty="0"/>
              <a:t>. </a:t>
            </a:r>
          </a:p>
          <a:p>
            <a:r>
              <a:rPr lang="en-US" baseline="0" dirty="0"/>
              <a:t>They are saying this in the context of pe</a:t>
            </a:r>
            <a:r>
              <a:rPr lang="en-US" dirty="0"/>
              <a:t>nalizing</a:t>
            </a:r>
            <a:r>
              <a:rPr lang="en-US" baseline="0" dirty="0"/>
              <a:t> for complexity</a:t>
            </a:r>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69</a:t>
            </a:fld>
            <a:endParaRPr lang="en-US"/>
          </a:p>
        </p:txBody>
      </p:sp>
    </p:spTree>
    <p:extLst>
      <p:ext uri="{BB962C8B-B14F-4D97-AF65-F5344CB8AC3E}">
        <p14:creationId xmlns:p14="http://schemas.microsoft.com/office/powerpoint/2010/main" val="8851661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a plot of a decaying</a:t>
            </a:r>
            <a:r>
              <a:rPr lang="en-US" baseline="0" dirty="0"/>
              <a:t> function with points jumbled around the main prediction. Explain how you would calculate the RMSE</a:t>
            </a:r>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70</a:t>
            </a:fld>
            <a:endParaRPr lang="en-US"/>
          </a:p>
        </p:txBody>
      </p:sp>
    </p:spTree>
    <p:extLst>
      <p:ext uri="{BB962C8B-B14F-4D97-AF65-F5344CB8AC3E}">
        <p14:creationId xmlns:p14="http://schemas.microsoft.com/office/powerpoint/2010/main" val="1899102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GOF: goodness of fit </a:t>
            </a:r>
          </a:p>
        </p:txBody>
      </p:sp>
      <p:sp>
        <p:nvSpPr>
          <p:cNvPr id="4" name="Slide Number Placeholder 3"/>
          <p:cNvSpPr>
            <a:spLocks noGrp="1"/>
          </p:cNvSpPr>
          <p:nvPr>
            <p:ph type="sldNum" sz="quarter" idx="10"/>
          </p:nvPr>
        </p:nvSpPr>
        <p:spPr/>
        <p:txBody>
          <a:bodyPr/>
          <a:lstStyle/>
          <a:p>
            <a:fld id="{D3BF745D-FE09-9E4B-9051-F444472C80CD}" type="slidenum">
              <a:rPr lang="en-US" smtClean="0"/>
              <a:t>71</a:t>
            </a:fld>
            <a:endParaRPr lang="en-US"/>
          </a:p>
        </p:txBody>
      </p:sp>
    </p:spTree>
    <p:extLst>
      <p:ext uri="{BB962C8B-B14F-4D97-AF65-F5344CB8AC3E}">
        <p14:creationId xmlns:p14="http://schemas.microsoft.com/office/powerpoint/2010/main" val="7143424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a:t>
            </a:r>
            <a:r>
              <a:rPr lang="en-US" baseline="0" dirty="0"/>
              <a:t> that this is not the same as computational complexity or difficulty of implementation</a:t>
            </a:r>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74</a:t>
            </a:fld>
            <a:endParaRPr lang="en-US"/>
          </a:p>
        </p:txBody>
      </p:sp>
    </p:spTree>
    <p:extLst>
      <p:ext uri="{BB962C8B-B14F-4D97-AF65-F5344CB8AC3E}">
        <p14:creationId xmlns:p14="http://schemas.microsoft.com/office/powerpoint/2010/main" val="37699451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goes up must come down</a:t>
            </a:r>
          </a:p>
          <a:p>
            <a:r>
              <a:rPr lang="en-US" dirty="0"/>
              <a:t>Verbal interpretation of ‘</a:t>
            </a:r>
            <a:r>
              <a:rPr lang="en-US" dirty="0" err="1"/>
              <a:t>rolle’s</a:t>
            </a:r>
            <a:r>
              <a:rPr lang="en-US" dirty="0"/>
              <a:t> theorem’</a:t>
            </a:r>
          </a:p>
        </p:txBody>
      </p:sp>
      <p:sp>
        <p:nvSpPr>
          <p:cNvPr id="4" name="Slide Number Placeholder 3"/>
          <p:cNvSpPr>
            <a:spLocks noGrp="1"/>
          </p:cNvSpPr>
          <p:nvPr>
            <p:ph type="sldNum" sz="quarter" idx="10"/>
          </p:nvPr>
        </p:nvSpPr>
        <p:spPr/>
        <p:txBody>
          <a:bodyPr/>
          <a:lstStyle/>
          <a:p>
            <a:fld id="{D3BF745D-FE09-9E4B-9051-F444472C80CD}" type="slidenum">
              <a:rPr lang="en-US" smtClean="0"/>
              <a:t>75</a:t>
            </a:fld>
            <a:endParaRPr lang="en-US"/>
          </a:p>
        </p:txBody>
      </p:sp>
    </p:spTree>
    <p:extLst>
      <p:ext uri="{BB962C8B-B14F-4D97-AF65-F5344CB8AC3E}">
        <p14:creationId xmlns:p14="http://schemas.microsoft.com/office/powerpoint/2010/main" val="42611398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Lowest value of BIC is preferred</a:t>
            </a:r>
          </a:p>
        </p:txBody>
      </p:sp>
      <p:sp>
        <p:nvSpPr>
          <p:cNvPr id="4" name="Slide Number Placeholder 3"/>
          <p:cNvSpPr>
            <a:spLocks noGrp="1"/>
          </p:cNvSpPr>
          <p:nvPr>
            <p:ph type="sldNum" sz="quarter" idx="10"/>
          </p:nvPr>
        </p:nvSpPr>
        <p:spPr/>
        <p:txBody>
          <a:bodyPr/>
          <a:lstStyle/>
          <a:p>
            <a:fld id="{D3BF745D-FE09-9E4B-9051-F444472C80CD}" type="slidenum">
              <a:rPr lang="en-US" smtClean="0"/>
              <a:t>76</a:t>
            </a:fld>
            <a:endParaRPr lang="en-US"/>
          </a:p>
        </p:txBody>
      </p:sp>
    </p:spTree>
    <p:extLst>
      <p:ext uri="{BB962C8B-B14F-4D97-AF65-F5344CB8AC3E}">
        <p14:creationId xmlns:p14="http://schemas.microsoft.com/office/powerpoint/2010/main" val="18896203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Got to here.</a:t>
            </a:r>
          </a:p>
        </p:txBody>
      </p:sp>
      <p:sp>
        <p:nvSpPr>
          <p:cNvPr id="4" name="Slide Number Placeholder 3"/>
          <p:cNvSpPr>
            <a:spLocks noGrp="1"/>
          </p:cNvSpPr>
          <p:nvPr>
            <p:ph type="sldNum" sz="quarter" idx="10"/>
          </p:nvPr>
        </p:nvSpPr>
        <p:spPr/>
        <p:txBody>
          <a:bodyPr/>
          <a:lstStyle/>
          <a:p>
            <a:fld id="{D3BF745D-FE09-9E4B-9051-F444472C80CD}" type="slidenum">
              <a:rPr lang="en-US" smtClean="0"/>
              <a:t>77</a:t>
            </a:fld>
            <a:endParaRPr lang="en-US"/>
          </a:p>
        </p:txBody>
      </p:sp>
    </p:spTree>
    <p:extLst>
      <p:ext uri="{BB962C8B-B14F-4D97-AF65-F5344CB8AC3E}">
        <p14:creationId xmlns:p14="http://schemas.microsoft.com/office/powerpoint/2010/main" val="257949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 </a:t>
            </a:r>
            <a:r>
              <a:rPr lang="en-US" dirty="0" err="1"/>
              <a:t>botvinick</a:t>
            </a:r>
            <a:r>
              <a:rPr lang="en-US" baseline="0" dirty="0"/>
              <a:t> also got poached away from Princeton for Deep Mind</a:t>
            </a:r>
            <a:endParaRPr lang="en-US" dirty="0"/>
          </a:p>
          <a:p>
            <a:endParaRPr lang="en-US" dirty="0"/>
          </a:p>
          <a:p>
            <a:r>
              <a:rPr lang="en-US" dirty="0"/>
              <a:t>So let’s talk about</a:t>
            </a:r>
            <a:r>
              <a:rPr lang="en-US" baseline="0" dirty="0"/>
              <a:t> the brain. Seems like an ambitious endeavor, right? Well I guess 100 years or so ago it seemed that way for models of the heart as well.</a:t>
            </a:r>
          </a:p>
          <a:p>
            <a:r>
              <a:rPr lang="en-US" baseline="0" dirty="0"/>
              <a:t>So maybe we can learn how to model the brain by focusing on a set of very simple tasks to produce mechanisms that resemble neural function.</a:t>
            </a:r>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5</a:t>
            </a:fld>
            <a:endParaRPr lang="en-US"/>
          </a:p>
        </p:txBody>
      </p:sp>
    </p:spTree>
    <p:extLst>
      <p:ext uri="{BB962C8B-B14F-4D97-AF65-F5344CB8AC3E}">
        <p14:creationId xmlns:p14="http://schemas.microsoft.com/office/powerpoint/2010/main" val="3958659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Unobtainium</a:t>
            </a:r>
            <a:r>
              <a:rPr lang="en-US" baseline="0" dirty="0"/>
              <a:t> from avatar</a:t>
            </a:r>
          </a:p>
          <a:p>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10</a:t>
            </a:fld>
            <a:endParaRPr lang="en-US"/>
          </a:p>
        </p:txBody>
      </p:sp>
    </p:spTree>
    <p:extLst>
      <p:ext uri="{BB962C8B-B14F-4D97-AF65-F5344CB8AC3E}">
        <p14:creationId xmlns:p14="http://schemas.microsoft.com/office/powerpoint/2010/main" val="3586470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X is the sum</a:t>
            </a:r>
            <a:r>
              <a:rPr lang="en-US" baseline="0" dirty="0"/>
              <a:t> of the data vector in the line above.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11</a:t>
            </a:fld>
            <a:endParaRPr lang="en-US"/>
          </a:p>
        </p:txBody>
      </p:sp>
    </p:spTree>
    <p:extLst>
      <p:ext uri="{BB962C8B-B14F-4D97-AF65-F5344CB8AC3E}">
        <p14:creationId xmlns:p14="http://schemas.microsoft.com/office/powerpoint/2010/main" val="213951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 called</a:t>
            </a:r>
            <a:r>
              <a:rPr lang="en-US" baseline="0" dirty="0"/>
              <a:t> inference</a:t>
            </a:r>
          </a:p>
          <a:p>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Sometimes referred to as the inverse problem</a:t>
            </a:r>
          </a:p>
          <a:p>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13</a:t>
            </a:fld>
            <a:endParaRPr lang="en-US"/>
          </a:p>
        </p:txBody>
      </p:sp>
    </p:spTree>
    <p:extLst>
      <p:ext uri="{BB962C8B-B14F-4D97-AF65-F5344CB8AC3E}">
        <p14:creationId xmlns:p14="http://schemas.microsoft.com/office/powerpoint/2010/main" val="262056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BF745D-FE09-9E4B-9051-F444472C80CD}" type="slidenum">
              <a:rPr lang="en-US" smtClean="0"/>
              <a:t>14</a:t>
            </a:fld>
            <a:endParaRPr lang="en-US"/>
          </a:p>
        </p:txBody>
      </p:sp>
    </p:spTree>
    <p:extLst>
      <p:ext uri="{BB962C8B-B14F-4D97-AF65-F5344CB8AC3E}">
        <p14:creationId xmlns:p14="http://schemas.microsoft.com/office/powerpoint/2010/main" val="2513595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BF745D-FE09-9E4B-9051-F444472C80CD}" type="slidenum">
              <a:rPr lang="en-US" smtClean="0"/>
              <a:t>23</a:t>
            </a:fld>
            <a:endParaRPr lang="en-US"/>
          </a:p>
        </p:txBody>
      </p:sp>
    </p:spTree>
    <p:extLst>
      <p:ext uri="{BB962C8B-B14F-4D97-AF65-F5344CB8AC3E}">
        <p14:creationId xmlns:p14="http://schemas.microsoft.com/office/powerpoint/2010/main" val="1602680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BF745D-FE09-9E4B-9051-F444472C80CD}" type="slidenum">
              <a:rPr lang="en-US" smtClean="0"/>
              <a:t>24</a:t>
            </a:fld>
            <a:endParaRPr lang="en-US"/>
          </a:p>
        </p:txBody>
      </p:sp>
    </p:spTree>
    <p:extLst>
      <p:ext uri="{BB962C8B-B14F-4D97-AF65-F5344CB8AC3E}">
        <p14:creationId xmlns:p14="http://schemas.microsoft.com/office/powerpoint/2010/main" val="1613415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1DEABC-D766-4322-8E78-B830FAE35C72}" type="datetime4">
              <a:rPr lang="en-US" smtClean="0"/>
              <a:pPr/>
              <a:t>July 26,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31F9E-604E-4343-9F29-EF72E8231CAD}" type="datetime4">
              <a:rPr lang="en-US" smtClean="0"/>
              <a:pPr/>
              <a:t>July 26, 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A8E1CE-37F8-4102-8DF9-852A0A51F293}" type="datetime4">
              <a:rPr lang="en-US" smtClean="0"/>
              <a:pPr/>
              <a:t>July 26, 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33F43-3E86-47E4-BFBB-2476D384E1C6}" type="datetime4">
              <a:rPr lang="en-US" smtClean="0"/>
              <a:pPr/>
              <a:t>July 26, 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751663BA-01FC-4367-B6F3-ABB2645D55F1}" type="datetime4">
              <a:rPr lang="en-US" smtClean="0"/>
              <a:pPr/>
              <a:t>July 26, 2026</a:t>
            </a:fld>
            <a:endParaRPr lang="en-US" dirty="0"/>
          </a:p>
        </p:txBody>
      </p:sp>
      <p:sp>
        <p:nvSpPr>
          <p:cNvPr id="8" name="Slide Number Placeholder 7"/>
          <p:cNvSpPr>
            <a:spLocks noGrp="1"/>
          </p:cNvSpPr>
          <p:nvPr>
            <p:ph type="sldNum" sz="quarter" idx="11"/>
          </p:nvPr>
        </p:nvSpPr>
        <p:spPr/>
        <p:txBody>
          <a:bodyPr/>
          <a:lstStyle/>
          <a:p>
            <a:fld id="{F38DF745-7D3F-47F4-83A3-874385CFAA69}"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B19C71-EC74-44AF-B27E-FC7DC3C3A61D}" type="datetime4">
              <a:rPr lang="en-US" smtClean="0"/>
              <a:pPr/>
              <a:t>July 26, 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5CDA29-3CBE-48EA-92AE-A996835462BA}" type="datetime4">
              <a:rPr lang="en-US" smtClean="0"/>
              <a:pPr/>
              <a:t>July 26, 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9EC054-3869-4501-B163-1BBFDE8DCE04}" type="datetime4">
              <a:rPr lang="en-US" smtClean="0"/>
              <a:pPr/>
              <a:t>July 26, 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63D831-56C1-49CF-8EF7-8B9A98402BCD}" type="datetime4">
              <a:rPr lang="en-US" smtClean="0"/>
              <a:pPr/>
              <a:t>July 26, 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July 26, 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EA923-9BEE-48CE-9F28-5B525F399BAD}" type="datetime4">
              <a:rPr lang="en-US" smtClean="0"/>
              <a:pPr/>
              <a:t>July 26, 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a:t>
            </a:fld>
            <a:endParaRPr lang="en-US" dirty="0"/>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July 26, 2026</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F38DF745-7D3F-47F4-83A3-874385CFAA69}" type="slidenum">
              <a:rPr lang="en-US" smtClean="0"/>
              <a:pPr/>
              <a:t>‹#›</a:t>
            </a:fld>
            <a:endParaRPr lang="en-US" dirty="0"/>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emf"/><Relationship Id="rId5" Type="http://schemas.openxmlformats.org/officeDocument/2006/relationships/oleObject" Target="../embeddings/oleObject2.bin"/><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3.bin"/><Relationship Id="rId1" Type="http://schemas.openxmlformats.org/officeDocument/2006/relationships/slideLayout" Target="../slideLayouts/slideLayout5.xml"/><Relationship Id="rId5" Type="http://schemas.openxmlformats.org/officeDocument/2006/relationships/image" Target="../media/image15.emf"/><Relationship Id="rId4" Type="http://schemas.openxmlformats.org/officeDocument/2006/relationships/oleObject" Target="../embeddings/oleObject4.bin"/></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5.bin"/><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oleObject" Target="../embeddings/oleObject7.bin"/><Relationship Id="rId4" Type="http://schemas.openxmlformats.org/officeDocument/2006/relationships/image" Target="../media/image19.emf"/></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3.emf"/><Relationship Id="rId13" Type="http://schemas.openxmlformats.org/officeDocument/2006/relationships/oleObject" Target="../embeddings/oleObject14.bin"/><Relationship Id="rId3" Type="http://schemas.openxmlformats.org/officeDocument/2006/relationships/oleObject" Target="../embeddings/oleObject9.bin"/><Relationship Id="rId7" Type="http://schemas.openxmlformats.org/officeDocument/2006/relationships/oleObject" Target="../embeddings/oleObject11.bin"/><Relationship Id="rId12" Type="http://schemas.openxmlformats.org/officeDocument/2006/relationships/image" Target="../media/image35.emf"/><Relationship Id="rId2" Type="http://schemas.openxmlformats.org/officeDocument/2006/relationships/image" Target="../media/image30.png"/><Relationship Id="rId16" Type="http://schemas.openxmlformats.org/officeDocument/2006/relationships/image" Target="../media/image37.emf"/><Relationship Id="rId1" Type="http://schemas.openxmlformats.org/officeDocument/2006/relationships/slideLayout" Target="../slideLayouts/slideLayout2.xml"/><Relationship Id="rId6" Type="http://schemas.openxmlformats.org/officeDocument/2006/relationships/image" Target="../media/image32.emf"/><Relationship Id="rId11" Type="http://schemas.openxmlformats.org/officeDocument/2006/relationships/oleObject" Target="../embeddings/oleObject13.bin"/><Relationship Id="rId5" Type="http://schemas.openxmlformats.org/officeDocument/2006/relationships/oleObject" Target="../embeddings/oleObject10.bin"/><Relationship Id="rId15" Type="http://schemas.openxmlformats.org/officeDocument/2006/relationships/oleObject" Target="../embeddings/oleObject15.bin"/><Relationship Id="rId10" Type="http://schemas.openxmlformats.org/officeDocument/2006/relationships/image" Target="../media/image34.emf"/><Relationship Id="rId4" Type="http://schemas.openxmlformats.org/officeDocument/2006/relationships/image" Target="../media/image31.emf"/><Relationship Id="rId9" Type="http://schemas.openxmlformats.org/officeDocument/2006/relationships/oleObject" Target="../embeddings/oleObject12.bin"/><Relationship Id="rId14" Type="http://schemas.openxmlformats.org/officeDocument/2006/relationships/image" Target="../media/image36.emf"/></Relationships>
</file>

<file path=ppt/slides/_rels/slide28.xml.rels><?xml version="1.0" encoding="UTF-8" standalone="yes"?>
<Relationships xmlns="http://schemas.openxmlformats.org/package/2006/relationships"><Relationship Id="rId8" Type="http://schemas.openxmlformats.org/officeDocument/2006/relationships/image" Target="../media/image33.emf"/><Relationship Id="rId13" Type="http://schemas.openxmlformats.org/officeDocument/2006/relationships/oleObject" Target="../embeddings/oleObject21.bin"/><Relationship Id="rId3" Type="http://schemas.openxmlformats.org/officeDocument/2006/relationships/oleObject" Target="../embeddings/oleObject16.bin"/><Relationship Id="rId7" Type="http://schemas.openxmlformats.org/officeDocument/2006/relationships/oleObject" Target="../embeddings/oleObject18.bin"/><Relationship Id="rId12" Type="http://schemas.openxmlformats.org/officeDocument/2006/relationships/image" Target="../media/image35.emf"/><Relationship Id="rId2" Type="http://schemas.openxmlformats.org/officeDocument/2006/relationships/image" Target="../media/image30.png"/><Relationship Id="rId16" Type="http://schemas.openxmlformats.org/officeDocument/2006/relationships/image" Target="../media/image37.emf"/><Relationship Id="rId1" Type="http://schemas.openxmlformats.org/officeDocument/2006/relationships/slideLayout" Target="../slideLayouts/slideLayout2.xml"/><Relationship Id="rId6" Type="http://schemas.openxmlformats.org/officeDocument/2006/relationships/image" Target="../media/image32.emf"/><Relationship Id="rId11" Type="http://schemas.openxmlformats.org/officeDocument/2006/relationships/oleObject" Target="../embeddings/oleObject20.bin"/><Relationship Id="rId5" Type="http://schemas.openxmlformats.org/officeDocument/2006/relationships/oleObject" Target="../embeddings/oleObject17.bin"/><Relationship Id="rId15" Type="http://schemas.openxmlformats.org/officeDocument/2006/relationships/oleObject" Target="../embeddings/oleObject22.bin"/><Relationship Id="rId10" Type="http://schemas.openxmlformats.org/officeDocument/2006/relationships/image" Target="../media/image34.emf"/><Relationship Id="rId4" Type="http://schemas.openxmlformats.org/officeDocument/2006/relationships/image" Target="../media/image38.emf"/><Relationship Id="rId9" Type="http://schemas.openxmlformats.org/officeDocument/2006/relationships/oleObject" Target="../embeddings/oleObject19.bin"/><Relationship Id="rId14" Type="http://schemas.openxmlformats.org/officeDocument/2006/relationships/image" Target="../media/image36.emf"/></Relationships>
</file>

<file path=ppt/slides/_rels/slide2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oleObject" Target="../embeddings/oleObject23.bin"/><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oleObject" Target="../embeddings/oleObject24.bin"/><Relationship Id="rId1" Type="http://schemas.openxmlformats.org/officeDocument/2006/relationships/slideLayout" Target="../slideLayouts/slideLayout2.xml"/><Relationship Id="rId5" Type="http://schemas.openxmlformats.org/officeDocument/2006/relationships/image" Target="../media/image44.emf"/><Relationship Id="rId4" Type="http://schemas.openxmlformats.org/officeDocument/2006/relationships/oleObject" Target="../embeddings/oleObject25.bin"/></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oleObject" Target="../embeddings/oleObject26.bin"/><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33.emf"/><Relationship Id="rId13" Type="http://schemas.openxmlformats.org/officeDocument/2006/relationships/oleObject" Target="../embeddings/oleObject32.bin"/><Relationship Id="rId3" Type="http://schemas.openxmlformats.org/officeDocument/2006/relationships/oleObject" Target="../embeddings/oleObject27.bin"/><Relationship Id="rId7" Type="http://schemas.openxmlformats.org/officeDocument/2006/relationships/oleObject" Target="../embeddings/oleObject29.bin"/><Relationship Id="rId12" Type="http://schemas.openxmlformats.org/officeDocument/2006/relationships/image" Target="../media/image35.emf"/><Relationship Id="rId2" Type="http://schemas.openxmlformats.org/officeDocument/2006/relationships/image" Target="../media/image30.png"/><Relationship Id="rId16" Type="http://schemas.openxmlformats.org/officeDocument/2006/relationships/image" Target="../media/image37.emf"/><Relationship Id="rId1" Type="http://schemas.openxmlformats.org/officeDocument/2006/relationships/slideLayout" Target="../slideLayouts/slideLayout2.xml"/><Relationship Id="rId6" Type="http://schemas.openxmlformats.org/officeDocument/2006/relationships/image" Target="../media/image32.emf"/><Relationship Id="rId11" Type="http://schemas.openxmlformats.org/officeDocument/2006/relationships/oleObject" Target="../embeddings/oleObject31.bin"/><Relationship Id="rId5" Type="http://schemas.openxmlformats.org/officeDocument/2006/relationships/oleObject" Target="../embeddings/oleObject28.bin"/><Relationship Id="rId15" Type="http://schemas.openxmlformats.org/officeDocument/2006/relationships/oleObject" Target="../embeddings/oleObject33.bin"/><Relationship Id="rId10" Type="http://schemas.openxmlformats.org/officeDocument/2006/relationships/image" Target="../media/image34.emf"/><Relationship Id="rId4" Type="http://schemas.openxmlformats.org/officeDocument/2006/relationships/image" Target="../media/image38.emf"/><Relationship Id="rId9" Type="http://schemas.openxmlformats.org/officeDocument/2006/relationships/oleObject" Target="../embeddings/oleObject30.bin"/><Relationship Id="rId14" Type="http://schemas.openxmlformats.org/officeDocument/2006/relationships/image" Target="../media/image36.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freeworldgroup.com/games9/gameindex/bacteriasimulator2.ht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5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7.emf"/></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0.emf"/><Relationship Id="rId5" Type="http://schemas.openxmlformats.org/officeDocument/2006/relationships/oleObject" Target="../embeddings/oleObject36.bin"/><Relationship Id="rId4" Type="http://schemas.openxmlformats.org/officeDocument/2006/relationships/image" Target="../media/image69.e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2.emf"/><Relationship Id="rId5" Type="http://schemas.openxmlformats.org/officeDocument/2006/relationships/oleObject" Target="../embeddings/oleObject38.bin"/><Relationship Id="rId4" Type="http://schemas.openxmlformats.org/officeDocument/2006/relationships/image" Target="../media/image71.emf"/></Relationships>
</file>

<file path=ppt/slides/_rels/slide78.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73.png"/><Relationship Id="rId1" Type="http://schemas.openxmlformats.org/officeDocument/2006/relationships/slideLayout" Target="../slideLayouts/slideLayout2.xml"/><Relationship Id="rId5" Type="http://schemas.openxmlformats.org/officeDocument/2006/relationships/image" Target="../media/image280.png"/><Relationship Id="rId4" Type="http://schemas.openxmlformats.org/officeDocument/2006/relationships/image" Target="../media/image27.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58175" cy="3133408"/>
          </a:xfrm>
        </p:spPr>
        <p:txBody>
          <a:bodyPr>
            <a:normAutofit/>
          </a:bodyPr>
          <a:lstStyle/>
          <a:p>
            <a:r>
              <a:rPr lang="en-US" dirty="0">
                <a:solidFill>
                  <a:schemeClr val="tx1"/>
                </a:solidFill>
              </a:rPr>
              <a:t>SBI Summer School:</a:t>
            </a:r>
            <a:br>
              <a:rPr lang="en-US" dirty="0">
                <a:solidFill>
                  <a:schemeClr val="tx1"/>
                </a:solidFill>
              </a:rPr>
            </a:br>
            <a:r>
              <a:rPr lang="en-US" dirty="0">
                <a:solidFill>
                  <a:schemeClr val="tx1"/>
                </a:solidFill>
              </a:rPr>
              <a:t>Inference</a:t>
            </a:r>
            <a:br>
              <a:rPr lang="en-US" dirty="0">
                <a:solidFill>
                  <a:schemeClr val="tx1"/>
                </a:solidFill>
              </a:rPr>
            </a:br>
            <a:br>
              <a:rPr lang="en-US" dirty="0">
                <a:solidFill>
                  <a:schemeClr val="tx1"/>
                </a:solidFill>
              </a:rPr>
            </a:br>
            <a:br>
              <a:rPr lang="en-US" dirty="0">
                <a:solidFill>
                  <a:schemeClr val="tx1"/>
                </a:solidFill>
              </a:rPr>
            </a:br>
            <a:endParaRPr lang="en-US" dirty="0">
              <a:solidFill>
                <a:schemeClr val="tx1"/>
              </a:solidFill>
            </a:endParaRPr>
          </a:p>
        </p:txBody>
      </p:sp>
      <p:pic>
        <p:nvPicPr>
          <p:cNvPr id="4" name="Picture 3"/>
          <p:cNvPicPr>
            <a:picLocks noChangeAspect="1"/>
          </p:cNvPicPr>
          <p:nvPr/>
        </p:nvPicPr>
        <p:blipFill>
          <a:blip r:embed="rId2"/>
          <a:stretch>
            <a:fillRect/>
          </a:stretch>
        </p:blipFill>
        <p:spPr>
          <a:xfrm>
            <a:off x="457200" y="1980687"/>
            <a:ext cx="7986023" cy="4618182"/>
          </a:xfrm>
          <a:prstGeom prst="rect">
            <a:avLst/>
          </a:prstGeom>
        </p:spPr>
      </p:pic>
      <p:pic>
        <p:nvPicPr>
          <p:cNvPr id="3" name="Picture 2">
            <a:extLst>
              <a:ext uri="{FF2B5EF4-FFF2-40B4-BE49-F238E27FC236}">
                <a16:creationId xmlns:a16="http://schemas.microsoft.com/office/drawing/2014/main" id="{BEA7B5FA-CAAC-B0D3-B753-81C1B13DE867}"/>
              </a:ext>
            </a:extLst>
          </p:cNvPr>
          <p:cNvPicPr>
            <a:picLocks noChangeAspect="1"/>
          </p:cNvPicPr>
          <p:nvPr/>
        </p:nvPicPr>
        <p:blipFill>
          <a:blip r:embed="rId3"/>
          <a:stretch>
            <a:fillRect/>
          </a:stretch>
        </p:blipFill>
        <p:spPr>
          <a:xfrm>
            <a:off x="285452" y="1888761"/>
            <a:ext cx="8573096" cy="4816521"/>
          </a:xfrm>
          <a:prstGeom prst="rect">
            <a:avLst/>
          </a:prstGeom>
        </p:spPr>
      </p:pic>
    </p:spTree>
    <p:extLst>
      <p:ext uri="{BB962C8B-B14F-4D97-AF65-F5344CB8AC3E}">
        <p14:creationId xmlns:p14="http://schemas.microsoft.com/office/powerpoint/2010/main" val="2691256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083083" cy="1371600"/>
          </a:xfrm>
        </p:spPr>
        <p:txBody>
          <a:bodyPr/>
          <a:lstStyle/>
          <a:p>
            <a:r>
              <a:rPr lang="en-US" dirty="0"/>
              <a:t>Example: Alien coins</a:t>
            </a:r>
          </a:p>
        </p:txBody>
      </p:sp>
      <p:sp>
        <p:nvSpPr>
          <p:cNvPr id="7" name="Content Placeholder 6"/>
          <p:cNvSpPr>
            <a:spLocks noGrp="1"/>
          </p:cNvSpPr>
          <p:nvPr>
            <p:ph idx="1"/>
          </p:nvPr>
        </p:nvSpPr>
        <p:spPr>
          <a:xfrm>
            <a:off x="457200" y="1752600"/>
            <a:ext cx="5563450" cy="4849073"/>
          </a:xfrm>
        </p:spPr>
        <p:txBody>
          <a:bodyPr>
            <a:normAutofit/>
          </a:bodyPr>
          <a:lstStyle/>
          <a:p>
            <a:pPr marL="342900" indent="-342900">
              <a:buFont typeface="Arial"/>
              <a:buChar char="•"/>
            </a:pPr>
            <a:r>
              <a:rPr lang="en-US" dirty="0"/>
              <a:t>Suppose our data are the result of a coin flipping experiment</a:t>
            </a:r>
          </a:p>
          <a:p>
            <a:pPr marL="342900" indent="-342900">
              <a:buFont typeface="Arial"/>
              <a:buChar char="•"/>
            </a:pPr>
            <a:endParaRPr lang="en-US" dirty="0"/>
          </a:p>
          <a:p>
            <a:pPr marL="342900" indent="-342900">
              <a:buFont typeface="Arial"/>
              <a:buChar char="•"/>
            </a:pPr>
            <a:r>
              <a:rPr lang="en-US" dirty="0"/>
              <a:t>Suppose this is an alien coin with some magnetic properties on one side that distorts the probability of observing a particular side (i.e., heads or tails) away from 0.5</a:t>
            </a:r>
          </a:p>
          <a:p>
            <a:pPr marL="342900" indent="-342900">
              <a:buFont typeface="Arial"/>
              <a:buChar char="•"/>
            </a:pPr>
            <a:endParaRPr lang="en-US" dirty="0"/>
          </a:p>
          <a:p>
            <a:pPr marL="342900" indent="-342900">
              <a:buFont typeface="Arial"/>
              <a:buChar char="•"/>
            </a:pPr>
            <a:r>
              <a:rPr lang="en-US" dirty="0"/>
              <a:t>Your goal is to estimate the probability of observing a “head” outcome given a fixed set of coin flips</a:t>
            </a:r>
          </a:p>
        </p:txBody>
      </p:sp>
      <p:pic>
        <p:nvPicPr>
          <p:cNvPr id="6" name="Picture 5"/>
          <p:cNvPicPr>
            <a:picLocks noChangeAspect="1"/>
          </p:cNvPicPr>
          <p:nvPr/>
        </p:nvPicPr>
        <p:blipFill>
          <a:blip r:embed="rId3"/>
          <a:stretch>
            <a:fillRect/>
          </a:stretch>
        </p:blipFill>
        <p:spPr>
          <a:xfrm>
            <a:off x="6084958" y="3968350"/>
            <a:ext cx="2857500" cy="2857500"/>
          </a:xfrm>
          <a:prstGeom prst="rect">
            <a:avLst/>
          </a:prstGeom>
        </p:spPr>
      </p:pic>
      <p:pic>
        <p:nvPicPr>
          <p:cNvPr id="8" name="Picture 7"/>
          <p:cNvPicPr>
            <a:picLocks noChangeAspect="1"/>
          </p:cNvPicPr>
          <p:nvPr/>
        </p:nvPicPr>
        <p:blipFill>
          <a:blip r:embed="rId4"/>
          <a:stretch>
            <a:fillRect/>
          </a:stretch>
        </p:blipFill>
        <p:spPr>
          <a:xfrm>
            <a:off x="6084958" y="1591850"/>
            <a:ext cx="2857501" cy="2325437"/>
          </a:xfrm>
          <a:prstGeom prst="rect">
            <a:avLst/>
          </a:prstGeom>
        </p:spPr>
      </p:pic>
    </p:spTree>
    <p:extLst>
      <p:ext uri="{BB962C8B-B14F-4D97-AF65-F5344CB8AC3E}">
        <p14:creationId xmlns:p14="http://schemas.microsoft.com/office/powerpoint/2010/main" val="172244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lstStyle/>
          <a:p>
            <a:r>
              <a:rPr lang="en-US" dirty="0"/>
              <a:t>Binomial Distribution</a:t>
            </a:r>
          </a:p>
        </p:txBody>
      </p:sp>
      <p:sp>
        <p:nvSpPr>
          <p:cNvPr id="3" name="Content Placeholder 2"/>
          <p:cNvSpPr>
            <a:spLocks noGrp="1"/>
          </p:cNvSpPr>
          <p:nvPr>
            <p:ph idx="1"/>
          </p:nvPr>
        </p:nvSpPr>
        <p:spPr>
          <a:xfrm>
            <a:off x="457200" y="1752600"/>
            <a:ext cx="7620000" cy="4741703"/>
          </a:xfrm>
        </p:spPr>
        <p:txBody>
          <a:bodyPr>
            <a:normAutofit/>
          </a:bodyPr>
          <a:lstStyle/>
          <a:p>
            <a:pPr marL="342900" indent="-342900">
              <a:buFont typeface="Arial"/>
              <a:buChar char="•"/>
            </a:pPr>
            <a:r>
              <a:rPr lang="en-US" dirty="0"/>
              <a:t>The data consist of a vector of “heads” and “tails”</a:t>
            </a:r>
          </a:p>
          <a:p>
            <a:pPr marL="342900" indent="-342900">
              <a:buFont typeface="Arial"/>
              <a:buChar char="•"/>
            </a:pPr>
            <a:r>
              <a:rPr lang="en-US" dirty="0"/>
              <a:t>Recode these to be a set of 1s and 0s (arbitrary)</a:t>
            </a:r>
          </a:p>
          <a:p>
            <a:r>
              <a:rPr lang="en-US" dirty="0"/>
              <a:t>   		          {1,1,0,1,1,1,0,1,1,1}</a:t>
            </a:r>
          </a:p>
          <a:p>
            <a:pPr marL="342900" indent="-342900">
              <a:buFont typeface="Arial"/>
              <a:buChar char="•"/>
            </a:pPr>
            <a:r>
              <a:rPr lang="en-US" dirty="0"/>
              <a:t>One good model for describing the distribution of the number of heads (or 1s) is the binomial distribution</a:t>
            </a:r>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r>
              <a:rPr lang="en-US" dirty="0"/>
              <a:t>The parameter p describes the “single-trial” success probability of each coin flip.</a:t>
            </a:r>
          </a:p>
          <a:p>
            <a:pPr marL="342900" indent="-342900">
              <a:buFont typeface="Arial"/>
              <a:buChar char="•"/>
            </a:pPr>
            <a:r>
              <a:rPr lang="en-US" dirty="0"/>
              <a:t>The variable x describes the data (the number of heads), and n is the number of trials (i.e., flips)</a:t>
            </a:r>
          </a:p>
          <a:p>
            <a:endParaRPr lang="en-US"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651345D-A13E-6CEF-EF63-0FF65720C87E}"/>
                  </a:ext>
                </a:extLst>
              </p:cNvPr>
              <p:cNvSpPr txBox="1"/>
              <p:nvPr/>
            </p:nvSpPr>
            <p:spPr>
              <a:xfrm>
                <a:off x="2703408" y="3902616"/>
                <a:ext cx="3425105" cy="5577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e>
                          <m:r>
                            <a:rPr lang="en-US" b="0" i="1" smtClean="0">
                              <a:latin typeface="Cambria Math" panose="02040503050406030204" pitchFamily="18" charset="0"/>
                            </a:rPr>
                            <m:t>𝑝</m:t>
                          </m:r>
                        </m:e>
                      </m:d>
                      <m:r>
                        <a:rPr lang="en-US" b="0" i="1" smtClean="0">
                          <a:latin typeface="Cambria Math" panose="02040503050406030204" pitchFamily="18" charset="0"/>
                        </a:rPr>
                        <m:t>=</m:t>
                      </m:r>
                      <m:f>
                        <m:fPr>
                          <m:ctrlPr>
                            <a:rPr lang="en-US"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m:t>
                          </m:r>
                        </m:num>
                        <m:den>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den>
                      </m:f>
                      <m:sSup>
                        <m:sSupPr>
                          <m:ctrlPr>
                            <a:rPr lang="en-US"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𝑥</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m:t>
                          </m:r>
                        </m:e>
                        <m:sup>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𝑥</m:t>
                          </m:r>
                        </m:sup>
                      </m:sSup>
                    </m:oMath>
                  </m:oMathPara>
                </a14:m>
                <a:endParaRPr lang="en-US" dirty="0"/>
              </a:p>
            </p:txBody>
          </p:sp>
        </mc:Choice>
        <mc:Fallback xmlns="">
          <p:sp>
            <p:nvSpPr>
              <p:cNvPr id="6" name="TextBox 5">
                <a:extLst>
                  <a:ext uri="{FF2B5EF4-FFF2-40B4-BE49-F238E27FC236}">
                    <a16:creationId xmlns:a16="http://schemas.microsoft.com/office/drawing/2014/main" id="{3651345D-A13E-6CEF-EF63-0FF65720C87E}"/>
                  </a:ext>
                </a:extLst>
              </p:cNvPr>
              <p:cNvSpPr txBox="1">
                <a:spLocks noRot="1" noChangeAspect="1" noMove="1" noResize="1" noEditPoints="1" noAdjustHandles="1" noChangeArrowheads="1" noChangeShapeType="1" noTextEdit="1"/>
              </p:cNvSpPr>
              <p:nvPr/>
            </p:nvSpPr>
            <p:spPr>
              <a:xfrm>
                <a:off x="2703408" y="3902616"/>
                <a:ext cx="3425105" cy="557781"/>
              </a:xfrm>
              <a:prstGeom prst="rect">
                <a:avLst/>
              </a:prstGeom>
              <a:blipFill>
                <a:blip r:embed="rId3"/>
                <a:stretch>
                  <a:fillRect l="-1845" t="-2222" b="-4444"/>
                </a:stretch>
              </a:blipFill>
            </p:spPr>
            <p:txBody>
              <a:bodyPr/>
              <a:lstStyle/>
              <a:p>
                <a:r>
                  <a:rPr lang="en-US">
                    <a:noFill/>
                  </a:rPr>
                  <a:t> </a:t>
                </a:r>
              </a:p>
            </p:txBody>
          </p:sp>
        </mc:Fallback>
      </mc:AlternateContent>
    </p:spTree>
    <p:extLst>
      <p:ext uri="{BB962C8B-B14F-4D97-AF65-F5344CB8AC3E}">
        <p14:creationId xmlns:p14="http://schemas.microsoft.com/office/powerpoint/2010/main" val="2846244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lstStyle/>
          <a:p>
            <a:r>
              <a:rPr lang="en-US" dirty="0"/>
              <a:t>Binomial Distribution</a:t>
            </a:r>
          </a:p>
        </p:txBody>
      </p:sp>
      <p:sp>
        <p:nvSpPr>
          <p:cNvPr id="3" name="Content Placeholder 2"/>
          <p:cNvSpPr>
            <a:spLocks noGrp="1"/>
          </p:cNvSpPr>
          <p:nvPr>
            <p:ph idx="1"/>
          </p:nvPr>
        </p:nvSpPr>
        <p:spPr/>
        <p:txBody>
          <a:bodyPr/>
          <a:lstStyle/>
          <a:p>
            <a:r>
              <a:rPr lang="en-US" dirty="0"/>
              <a:t>Key R operations for the binomial distribution:</a:t>
            </a:r>
          </a:p>
          <a:p>
            <a:pPr marL="342900" indent="-342900">
              <a:buFont typeface="Arial"/>
              <a:buChar char="•"/>
            </a:pPr>
            <a:r>
              <a:rPr lang="en-US" u="sng" dirty="0" err="1"/>
              <a:t>rbinom</a:t>
            </a:r>
            <a:r>
              <a:rPr lang="en-US" dirty="0"/>
              <a:t>: a function for randomly generating data from a hypothetical experiment</a:t>
            </a:r>
          </a:p>
          <a:p>
            <a:pPr marL="800100" lvl="1" indent="-342900">
              <a:buFont typeface="Arial"/>
              <a:buChar char="•"/>
            </a:pPr>
            <a:r>
              <a:rPr lang="en-US" dirty="0"/>
              <a:t>Things you need:</a:t>
            </a:r>
          </a:p>
          <a:p>
            <a:pPr marL="800100" lvl="1" indent="-342900">
              <a:buFont typeface="Arial"/>
              <a:buChar char="•"/>
            </a:pPr>
            <a:r>
              <a:rPr lang="en-US" dirty="0"/>
              <a:t>n: number of random samples in the experiment</a:t>
            </a:r>
          </a:p>
          <a:p>
            <a:pPr marL="800100" lvl="1" indent="-342900">
              <a:buFont typeface="Arial"/>
              <a:buChar char="•"/>
            </a:pPr>
            <a:r>
              <a:rPr lang="en-US" dirty="0"/>
              <a:t>size: number of trials</a:t>
            </a:r>
          </a:p>
          <a:p>
            <a:pPr marL="800100" lvl="1" indent="-342900">
              <a:buFont typeface="Arial"/>
              <a:buChar char="•"/>
            </a:pPr>
            <a:r>
              <a:rPr lang="en-US" dirty="0" err="1"/>
              <a:t>prob</a:t>
            </a:r>
            <a:r>
              <a:rPr lang="en-US" dirty="0"/>
              <a:t>: this is the parameter p</a:t>
            </a:r>
          </a:p>
          <a:p>
            <a:pPr marL="342900" indent="-342900">
              <a:buFont typeface="Arial"/>
              <a:buChar char="•"/>
            </a:pPr>
            <a:endParaRPr lang="en-US" dirty="0"/>
          </a:p>
          <a:p>
            <a:pPr marL="342900" indent="-342900">
              <a:buFont typeface="Arial"/>
              <a:buChar char="•"/>
            </a:pPr>
            <a:r>
              <a:rPr lang="en-US" u="sng" dirty="0" err="1"/>
              <a:t>dbinom</a:t>
            </a:r>
            <a:r>
              <a:rPr lang="en-US" dirty="0"/>
              <a:t>: function for evaluating the PDF</a:t>
            </a:r>
          </a:p>
        </p:txBody>
      </p:sp>
      <p:sp>
        <p:nvSpPr>
          <p:cNvPr id="4" name="TextBox 3"/>
          <p:cNvSpPr txBox="1"/>
          <p:nvPr/>
        </p:nvSpPr>
        <p:spPr>
          <a:xfrm>
            <a:off x="1696778" y="6198708"/>
            <a:ext cx="4818322" cy="523220"/>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binomial.R</a:t>
            </a:r>
            <a:r>
              <a:rPr lang="en-US" sz="2800" dirty="0">
                <a:solidFill>
                  <a:schemeClr val="tx2"/>
                </a:solidFill>
              </a:rPr>
              <a:t>”</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2E9D16E-C5A2-AC01-2CC7-BF17685EDF55}"/>
                  </a:ext>
                </a:extLst>
              </p:cNvPr>
              <p:cNvSpPr txBox="1"/>
              <p:nvPr/>
            </p:nvSpPr>
            <p:spPr>
              <a:xfrm>
                <a:off x="2845649" y="5325764"/>
                <a:ext cx="3425105" cy="5577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e>
                          <m:r>
                            <a:rPr lang="en-US" b="0" i="1" smtClean="0">
                              <a:latin typeface="Cambria Math" panose="02040503050406030204" pitchFamily="18" charset="0"/>
                            </a:rPr>
                            <m:t>𝑝</m:t>
                          </m:r>
                        </m:e>
                      </m:d>
                      <m:r>
                        <a:rPr lang="en-US" b="0" i="1" smtClean="0">
                          <a:latin typeface="Cambria Math" panose="02040503050406030204" pitchFamily="18" charset="0"/>
                        </a:rPr>
                        <m:t>=</m:t>
                      </m:r>
                      <m:f>
                        <m:fPr>
                          <m:ctrlPr>
                            <a:rPr lang="en-US"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m:t>
                          </m:r>
                        </m:num>
                        <m:den>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den>
                      </m:f>
                      <m:sSup>
                        <m:sSupPr>
                          <m:ctrlPr>
                            <a:rPr lang="en-US"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𝑥</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m:t>
                          </m:r>
                        </m:e>
                        <m:sup>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𝑥</m:t>
                          </m:r>
                        </m:sup>
                      </m:sSup>
                    </m:oMath>
                  </m:oMathPara>
                </a14:m>
                <a:endParaRPr lang="en-US" dirty="0"/>
              </a:p>
            </p:txBody>
          </p:sp>
        </mc:Choice>
        <mc:Fallback xmlns="">
          <p:sp>
            <p:nvSpPr>
              <p:cNvPr id="7" name="TextBox 6">
                <a:extLst>
                  <a:ext uri="{FF2B5EF4-FFF2-40B4-BE49-F238E27FC236}">
                    <a16:creationId xmlns:a16="http://schemas.microsoft.com/office/drawing/2014/main" id="{52E9D16E-C5A2-AC01-2CC7-BF17685EDF55}"/>
                  </a:ext>
                </a:extLst>
              </p:cNvPr>
              <p:cNvSpPr txBox="1">
                <a:spLocks noRot="1" noChangeAspect="1" noMove="1" noResize="1" noEditPoints="1" noAdjustHandles="1" noChangeArrowheads="1" noChangeShapeType="1" noTextEdit="1"/>
              </p:cNvSpPr>
              <p:nvPr/>
            </p:nvSpPr>
            <p:spPr>
              <a:xfrm>
                <a:off x="2845649" y="5325764"/>
                <a:ext cx="3425105" cy="557781"/>
              </a:xfrm>
              <a:prstGeom prst="rect">
                <a:avLst/>
              </a:prstGeom>
              <a:blipFill>
                <a:blip r:embed="rId2"/>
                <a:stretch>
                  <a:fillRect l="-2222" t="-2222" b="-4444"/>
                </a:stretch>
              </a:blipFill>
            </p:spPr>
            <p:txBody>
              <a:bodyPr/>
              <a:lstStyle/>
              <a:p>
                <a:r>
                  <a:rPr lang="en-US">
                    <a:noFill/>
                  </a:rPr>
                  <a:t> </a:t>
                </a:r>
              </a:p>
            </p:txBody>
          </p:sp>
        </mc:Fallback>
      </mc:AlternateContent>
    </p:spTree>
    <p:extLst>
      <p:ext uri="{BB962C8B-B14F-4D97-AF65-F5344CB8AC3E}">
        <p14:creationId xmlns:p14="http://schemas.microsoft.com/office/powerpoint/2010/main" val="262293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lstStyle/>
          <a:p>
            <a:r>
              <a:rPr lang="en-US" dirty="0"/>
              <a:t>Estimating parameters</a:t>
            </a:r>
          </a:p>
        </p:txBody>
      </p:sp>
      <p:sp>
        <p:nvSpPr>
          <p:cNvPr id="3" name="Content Placeholder 2"/>
          <p:cNvSpPr>
            <a:spLocks noGrp="1"/>
          </p:cNvSpPr>
          <p:nvPr>
            <p:ph idx="1"/>
          </p:nvPr>
        </p:nvSpPr>
        <p:spPr>
          <a:xfrm>
            <a:off x="457200" y="1752600"/>
            <a:ext cx="7620000" cy="4741703"/>
          </a:xfrm>
        </p:spPr>
        <p:txBody>
          <a:bodyPr/>
          <a:lstStyle/>
          <a:p>
            <a:pPr marL="342900" indent="-342900">
              <a:buFont typeface="Arial"/>
              <a:buChar char="•"/>
            </a:pPr>
            <a:r>
              <a:rPr lang="en-US" dirty="0"/>
              <a:t>But, in the real world, we get data, and we have no knowledge of what parameter generated the data</a:t>
            </a:r>
          </a:p>
          <a:p>
            <a:pPr marL="342900" indent="-342900">
              <a:buFont typeface="Arial"/>
              <a:buChar char="•"/>
            </a:pPr>
            <a:r>
              <a:rPr lang="en-US" dirty="0"/>
              <a:t>So how do we reverse this process to infer the model parameter from the data?</a:t>
            </a:r>
          </a:p>
          <a:p>
            <a:pPr marL="342900" indent="-342900">
              <a:buFont typeface="Arial"/>
              <a:buChar char="•"/>
            </a:pPr>
            <a:endParaRPr lang="en-US" dirty="0"/>
          </a:p>
          <a:p>
            <a:pPr marL="342900" indent="-342900">
              <a:buFont typeface="Arial"/>
              <a:buChar char="•"/>
            </a:pPr>
            <a:r>
              <a:rPr lang="en-US" dirty="0"/>
              <a:t>Suppose we flip the coin 10 times and get 8 heads:</a:t>
            </a:r>
          </a:p>
          <a:p>
            <a:pPr algn="ctr"/>
            <a:r>
              <a:rPr lang="en-US" dirty="0"/>
              <a:t>{1,1,0,1,1,1,0,1,1,1}</a:t>
            </a:r>
          </a:p>
          <a:p>
            <a:pPr marL="342900" indent="-342900">
              <a:buFont typeface="Arial"/>
              <a:buChar char="•"/>
            </a:pPr>
            <a:r>
              <a:rPr lang="en-US" dirty="0"/>
              <a:t>What are some good estimates for p? How good are they?</a:t>
            </a:r>
          </a:p>
          <a:p>
            <a:pPr marL="342900" indent="-342900">
              <a:buFont typeface="Arial"/>
              <a:buChar char="•"/>
            </a:pPr>
            <a:r>
              <a:rPr lang="en-US" dirty="0"/>
              <a:t>Can we express the quality of the estimate across all values of p?</a:t>
            </a:r>
          </a:p>
          <a:p>
            <a:endParaRPr lang="en-US" dirty="0"/>
          </a:p>
          <a:p>
            <a:endParaRPr lang="en-US" dirty="0"/>
          </a:p>
        </p:txBody>
      </p:sp>
    </p:spTree>
    <p:extLst>
      <p:ext uri="{BB962C8B-B14F-4D97-AF65-F5344CB8AC3E}">
        <p14:creationId xmlns:p14="http://schemas.microsoft.com/office/powerpoint/2010/main" val="1341432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454900" cy="1371600"/>
          </a:xfrm>
        </p:spPr>
        <p:txBody>
          <a:bodyPr/>
          <a:lstStyle/>
          <a:p>
            <a:r>
              <a:rPr lang="en-US" dirty="0"/>
              <a:t>Defining the Likelihood</a:t>
            </a:r>
          </a:p>
        </p:txBody>
      </p:sp>
      <p:sp>
        <p:nvSpPr>
          <p:cNvPr id="3" name="Content Placeholder 2"/>
          <p:cNvSpPr>
            <a:spLocks noGrp="1"/>
          </p:cNvSpPr>
          <p:nvPr>
            <p:ph idx="1"/>
          </p:nvPr>
        </p:nvSpPr>
        <p:spPr/>
        <p:txBody>
          <a:bodyPr/>
          <a:lstStyle/>
          <a:p>
            <a:pPr marL="342900" indent="-342900">
              <a:buFont typeface="Arial"/>
              <a:buChar char="•"/>
            </a:pPr>
            <a:r>
              <a:rPr lang="en-US" dirty="0"/>
              <a:t>We need a way to evaluate how ‘likely’ each value of p is relative to other values of p, given a set of data</a:t>
            </a:r>
          </a:p>
          <a:p>
            <a:pPr marL="342900" indent="-342900">
              <a:buFont typeface="Arial"/>
              <a:buChar char="•"/>
            </a:pPr>
            <a:endParaRPr lang="en-US" dirty="0"/>
          </a:p>
          <a:p>
            <a:pPr marL="342900" indent="-342900">
              <a:buFont typeface="Arial"/>
              <a:buChar char="•"/>
            </a:pPr>
            <a:r>
              <a:rPr lang="en-US" dirty="0"/>
              <a:t>A function, call the likelihood function, directly connects the probability parameter p to any set of hypothetical data</a:t>
            </a:r>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r>
              <a:rPr lang="en-US" dirty="0"/>
              <a:t>With this function, we need only find the value of p that maximizes this function</a:t>
            </a:r>
          </a:p>
        </p:txBody>
      </p:sp>
      <p:sp>
        <p:nvSpPr>
          <p:cNvPr id="4" name="TextBox 3"/>
          <p:cNvSpPr txBox="1"/>
          <p:nvPr/>
        </p:nvSpPr>
        <p:spPr>
          <a:xfrm>
            <a:off x="1899978" y="6185454"/>
            <a:ext cx="4729422" cy="523220"/>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binomial.R</a:t>
            </a:r>
            <a:r>
              <a:rPr lang="en-US" sz="2800" dirty="0">
                <a:solidFill>
                  <a:schemeClr val="tx2"/>
                </a:solidFill>
              </a:rPr>
              <a:t>”</a:t>
            </a:r>
          </a:p>
        </p:txBody>
      </p:sp>
      <p:graphicFrame>
        <p:nvGraphicFramePr>
          <p:cNvPr id="5" name="Object 4"/>
          <p:cNvGraphicFramePr>
            <a:graphicFrameLocks noChangeAspect="1"/>
          </p:cNvGraphicFramePr>
          <p:nvPr/>
        </p:nvGraphicFramePr>
        <p:xfrm>
          <a:off x="2989263" y="3787775"/>
          <a:ext cx="2527300" cy="709613"/>
        </p:xfrm>
        <a:graphic>
          <a:graphicData uri="http://schemas.openxmlformats.org/presentationml/2006/ole">
            <mc:AlternateContent xmlns:mc="http://schemas.openxmlformats.org/markup-compatibility/2006">
              <mc:Choice xmlns:v="urn:schemas-microsoft-com:vml" Requires="v">
                <p:oleObj name="Equation" r:id="rId3" imgW="1320800" imgH="368300" progId="Equation.3">
                  <p:embed/>
                </p:oleObj>
              </mc:Choice>
              <mc:Fallback>
                <p:oleObj name="Equation" r:id="rId3" imgW="1320800" imgH="368300" progId="Equation.3">
                  <p:embed/>
                  <p:pic>
                    <p:nvPicPr>
                      <p:cNvPr id="5" name="Object 4"/>
                      <p:cNvPicPr/>
                      <p:nvPr/>
                    </p:nvPicPr>
                    <p:blipFill>
                      <a:blip r:embed="rId4"/>
                      <a:stretch>
                        <a:fillRect/>
                      </a:stretch>
                    </p:blipFill>
                    <p:spPr>
                      <a:xfrm>
                        <a:off x="2989263" y="3787775"/>
                        <a:ext cx="2527300" cy="709613"/>
                      </a:xfrm>
                      <a:prstGeom prst="rect">
                        <a:avLst/>
                      </a:prstGeom>
                    </p:spPr>
                  </p:pic>
                </p:oleObj>
              </mc:Fallback>
            </mc:AlternateContent>
          </a:graphicData>
        </a:graphic>
      </p:graphicFrame>
      <p:graphicFrame>
        <p:nvGraphicFramePr>
          <p:cNvPr id="6" name="Object 5"/>
          <p:cNvGraphicFramePr>
            <a:graphicFrameLocks noChangeAspect="1"/>
          </p:cNvGraphicFramePr>
          <p:nvPr/>
        </p:nvGraphicFramePr>
        <p:xfrm>
          <a:off x="3098800" y="5334000"/>
          <a:ext cx="2308225" cy="587375"/>
        </p:xfrm>
        <a:graphic>
          <a:graphicData uri="http://schemas.openxmlformats.org/presentationml/2006/ole">
            <mc:AlternateContent xmlns:mc="http://schemas.openxmlformats.org/markup-compatibility/2006">
              <mc:Choice xmlns:v="urn:schemas-microsoft-com:vml" Requires="v">
                <p:oleObj name="Equation" r:id="rId5" imgW="1206500" imgH="304800" progId="Equation.3">
                  <p:embed/>
                </p:oleObj>
              </mc:Choice>
              <mc:Fallback>
                <p:oleObj name="Equation" r:id="rId5" imgW="1206500" imgH="304800" progId="Equation.3">
                  <p:embed/>
                  <p:pic>
                    <p:nvPicPr>
                      <p:cNvPr id="6" name="Object 5"/>
                      <p:cNvPicPr/>
                      <p:nvPr/>
                    </p:nvPicPr>
                    <p:blipFill>
                      <a:blip r:embed="rId6"/>
                      <a:stretch>
                        <a:fillRect/>
                      </a:stretch>
                    </p:blipFill>
                    <p:spPr>
                      <a:xfrm>
                        <a:off x="3098800" y="5334000"/>
                        <a:ext cx="2308225" cy="587375"/>
                      </a:xfrm>
                      <a:prstGeom prst="rect">
                        <a:avLst/>
                      </a:prstGeom>
                    </p:spPr>
                  </p:pic>
                </p:oleObj>
              </mc:Fallback>
            </mc:AlternateContent>
          </a:graphicData>
        </a:graphic>
      </p:graphicFrame>
    </p:spTree>
    <p:extLst>
      <p:ext uri="{BB962C8B-B14F-4D97-AF65-F5344CB8AC3E}">
        <p14:creationId xmlns:p14="http://schemas.microsoft.com/office/powerpoint/2010/main" val="269211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PDF vs. Likelihood</a:t>
            </a:r>
          </a:p>
        </p:txBody>
      </p:sp>
      <p:sp>
        <p:nvSpPr>
          <p:cNvPr id="4" name="Text Placeholder 3"/>
          <p:cNvSpPr>
            <a:spLocks noGrp="1"/>
          </p:cNvSpPr>
          <p:nvPr>
            <p:ph type="body" idx="1"/>
          </p:nvPr>
        </p:nvSpPr>
        <p:spPr/>
        <p:txBody>
          <a:bodyPr/>
          <a:lstStyle/>
          <a:p>
            <a:r>
              <a:rPr lang="en-US" dirty="0"/>
              <a:t>PDF</a:t>
            </a:r>
          </a:p>
        </p:txBody>
      </p:sp>
      <p:sp>
        <p:nvSpPr>
          <p:cNvPr id="5" name="Content Placeholder 4"/>
          <p:cNvSpPr>
            <a:spLocks noGrp="1"/>
          </p:cNvSpPr>
          <p:nvPr>
            <p:ph sz="half" idx="2"/>
          </p:nvPr>
        </p:nvSpPr>
        <p:spPr>
          <a:ln w="38100">
            <a:solidFill>
              <a:schemeClr val="tx1"/>
            </a:solidFill>
          </a:ln>
        </p:spPr>
        <p:txBody>
          <a:bodyPr/>
          <a:lstStyle/>
          <a:p>
            <a:pPr marL="342900" indent="-342900">
              <a:buFont typeface="Arial"/>
              <a:buChar char="•"/>
            </a:pPr>
            <a:r>
              <a:rPr lang="en-US" dirty="0"/>
              <a:t>Function of x, the data), given p</a:t>
            </a:r>
          </a:p>
          <a:p>
            <a:pPr marL="342900" indent="-342900">
              <a:buFont typeface="Arial"/>
              <a:buChar char="•"/>
            </a:pPr>
            <a:r>
              <a:rPr lang="en-US" dirty="0"/>
              <a:t>Probability measure</a:t>
            </a:r>
          </a:p>
          <a:p>
            <a:pPr marL="342900" indent="-342900">
              <a:buFont typeface="Arial"/>
              <a:buChar char="•"/>
            </a:pPr>
            <a:r>
              <a:rPr lang="en-US" dirty="0"/>
              <a:t>Units are really useful</a:t>
            </a:r>
          </a:p>
        </p:txBody>
      </p:sp>
      <p:sp>
        <p:nvSpPr>
          <p:cNvPr id="6" name="Text Placeholder 5"/>
          <p:cNvSpPr>
            <a:spLocks noGrp="1"/>
          </p:cNvSpPr>
          <p:nvPr>
            <p:ph type="body" sz="quarter" idx="3"/>
          </p:nvPr>
        </p:nvSpPr>
        <p:spPr/>
        <p:txBody>
          <a:bodyPr/>
          <a:lstStyle/>
          <a:p>
            <a:r>
              <a:rPr lang="en-US" dirty="0"/>
              <a:t>Likelihood</a:t>
            </a:r>
          </a:p>
        </p:txBody>
      </p:sp>
      <p:sp>
        <p:nvSpPr>
          <p:cNvPr id="7" name="Content Placeholder 6"/>
          <p:cNvSpPr>
            <a:spLocks noGrp="1"/>
          </p:cNvSpPr>
          <p:nvPr>
            <p:ph sz="quarter" idx="4"/>
          </p:nvPr>
        </p:nvSpPr>
        <p:spPr>
          <a:ln w="38100">
            <a:solidFill>
              <a:schemeClr val="tx1"/>
            </a:solidFill>
          </a:ln>
        </p:spPr>
        <p:txBody>
          <a:bodyPr/>
          <a:lstStyle/>
          <a:p>
            <a:pPr marL="342900" indent="-342900">
              <a:buFont typeface="Arial"/>
              <a:buChar char="•"/>
            </a:pPr>
            <a:r>
              <a:rPr lang="en-US" dirty="0"/>
              <a:t>Function of p, the parameter, given x</a:t>
            </a:r>
          </a:p>
          <a:p>
            <a:pPr marL="342900" indent="-342900">
              <a:buFont typeface="Arial"/>
              <a:buChar char="•"/>
            </a:pPr>
            <a:r>
              <a:rPr lang="en-US" dirty="0"/>
              <a:t>Un-normalized probability</a:t>
            </a:r>
          </a:p>
          <a:p>
            <a:pPr marL="342900" indent="-342900">
              <a:buFont typeface="Arial"/>
              <a:buChar char="•"/>
            </a:pPr>
            <a:r>
              <a:rPr lang="en-US" dirty="0"/>
              <a:t>Units are meaningless</a:t>
            </a:r>
          </a:p>
          <a:p>
            <a:pPr marL="342900" indent="-342900">
              <a:buFont typeface="Arial"/>
              <a:buChar char="•"/>
            </a:pPr>
            <a:endParaRPr lang="en-US" dirty="0"/>
          </a:p>
        </p:txBody>
      </p:sp>
      <p:graphicFrame>
        <p:nvGraphicFramePr>
          <p:cNvPr id="8" name="Object 7"/>
          <p:cNvGraphicFramePr>
            <a:graphicFrameLocks noChangeAspect="1"/>
          </p:cNvGraphicFramePr>
          <p:nvPr/>
        </p:nvGraphicFramePr>
        <p:xfrm>
          <a:off x="5603875" y="5234163"/>
          <a:ext cx="1895475" cy="538162"/>
        </p:xfrm>
        <a:graphic>
          <a:graphicData uri="http://schemas.openxmlformats.org/presentationml/2006/ole">
            <mc:AlternateContent xmlns:mc="http://schemas.openxmlformats.org/markup-compatibility/2006">
              <mc:Choice xmlns:v="urn:schemas-microsoft-com:vml" Requires="v">
                <p:oleObj name="Equation" r:id="rId2" imgW="990600" imgH="279400" progId="Equation.3">
                  <p:embed/>
                </p:oleObj>
              </mc:Choice>
              <mc:Fallback>
                <p:oleObj name="Equation" r:id="rId2" imgW="990600" imgH="279400" progId="Equation.3">
                  <p:embed/>
                  <p:pic>
                    <p:nvPicPr>
                      <p:cNvPr id="8" name="Object 7"/>
                      <p:cNvPicPr/>
                      <p:nvPr/>
                    </p:nvPicPr>
                    <p:blipFill>
                      <a:blip r:embed="rId3"/>
                      <a:stretch>
                        <a:fillRect/>
                      </a:stretch>
                    </p:blipFill>
                    <p:spPr>
                      <a:xfrm>
                        <a:off x="5603875" y="5234163"/>
                        <a:ext cx="1895475" cy="538162"/>
                      </a:xfrm>
                      <a:prstGeom prst="rect">
                        <a:avLst/>
                      </a:prstGeom>
                    </p:spPr>
                  </p:pic>
                </p:oleObj>
              </mc:Fallback>
            </mc:AlternateContent>
          </a:graphicData>
        </a:graphic>
      </p:graphicFrame>
      <p:graphicFrame>
        <p:nvGraphicFramePr>
          <p:cNvPr id="9" name="Object 8"/>
          <p:cNvGraphicFramePr>
            <a:graphicFrameLocks noChangeAspect="1"/>
          </p:cNvGraphicFramePr>
          <p:nvPr/>
        </p:nvGraphicFramePr>
        <p:xfrm>
          <a:off x="2090629" y="5229969"/>
          <a:ext cx="1895475" cy="538162"/>
        </p:xfrm>
        <a:graphic>
          <a:graphicData uri="http://schemas.openxmlformats.org/presentationml/2006/ole">
            <mc:AlternateContent xmlns:mc="http://schemas.openxmlformats.org/markup-compatibility/2006">
              <mc:Choice xmlns:v="urn:schemas-microsoft-com:vml" Requires="v">
                <p:oleObj name="Equation" r:id="rId4" imgW="990600" imgH="279400" progId="Equation.3">
                  <p:embed/>
                </p:oleObj>
              </mc:Choice>
              <mc:Fallback>
                <p:oleObj name="Equation" r:id="rId4" imgW="990600" imgH="279400" progId="Equation.3">
                  <p:embed/>
                  <p:pic>
                    <p:nvPicPr>
                      <p:cNvPr id="9" name="Object 8"/>
                      <p:cNvPicPr/>
                      <p:nvPr/>
                    </p:nvPicPr>
                    <p:blipFill>
                      <a:blip r:embed="rId5"/>
                      <a:stretch>
                        <a:fillRect/>
                      </a:stretch>
                    </p:blipFill>
                    <p:spPr>
                      <a:xfrm>
                        <a:off x="2090629" y="5229969"/>
                        <a:ext cx="1895475" cy="538162"/>
                      </a:xfrm>
                      <a:prstGeom prst="rect">
                        <a:avLst/>
                      </a:prstGeom>
                    </p:spPr>
                  </p:pic>
                </p:oleObj>
              </mc:Fallback>
            </mc:AlternateContent>
          </a:graphicData>
        </a:graphic>
      </p:graphicFrame>
    </p:spTree>
    <p:extLst>
      <p:ext uri="{BB962C8B-B14F-4D97-AF65-F5344CB8AC3E}">
        <p14:creationId xmlns:p14="http://schemas.microsoft.com/office/powerpoint/2010/main" val="1122153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Analytic MLE</a:t>
            </a:r>
          </a:p>
        </p:txBody>
      </p:sp>
      <p:sp>
        <p:nvSpPr>
          <p:cNvPr id="8" name="Content Placeholder 7"/>
          <p:cNvSpPr>
            <a:spLocks noGrp="1"/>
          </p:cNvSpPr>
          <p:nvPr>
            <p:ph idx="1"/>
          </p:nvPr>
        </p:nvSpPr>
        <p:spPr>
          <a:xfrm>
            <a:off x="457200" y="1752600"/>
            <a:ext cx="3738950" cy="4373563"/>
          </a:xfrm>
        </p:spPr>
        <p:txBody>
          <a:bodyPr/>
          <a:lstStyle/>
          <a:p>
            <a:pPr marL="342900" indent="-342900">
              <a:buFont typeface="Arial"/>
              <a:buChar char="•"/>
            </a:pPr>
            <a:r>
              <a:rPr lang="en-US" dirty="0"/>
              <a:t>To maximize the likelihood, we want the point p that obtains the highest value on the y-axis. </a:t>
            </a:r>
          </a:p>
          <a:p>
            <a:pPr marL="342900" indent="-342900">
              <a:buFont typeface="Arial"/>
              <a:buChar char="•"/>
            </a:pPr>
            <a:endParaRPr lang="en-US" dirty="0"/>
          </a:p>
          <a:p>
            <a:pPr marL="342900" indent="-342900">
              <a:buFont typeface="Arial"/>
              <a:buChar char="•"/>
            </a:pPr>
            <a:r>
              <a:rPr lang="en-US" dirty="0"/>
              <a:t>Solve this equation involving partial derivatives with respect to the parameters p:</a:t>
            </a:r>
          </a:p>
        </p:txBody>
      </p:sp>
      <p:graphicFrame>
        <p:nvGraphicFramePr>
          <p:cNvPr id="9" name="Object 8"/>
          <p:cNvGraphicFramePr>
            <a:graphicFrameLocks noChangeAspect="1"/>
          </p:cNvGraphicFramePr>
          <p:nvPr/>
        </p:nvGraphicFramePr>
        <p:xfrm>
          <a:off x="1586490" y="5311798"/>
          <a:ext cx="1724025" cy="831850"/>
        </p:xfrm>
        <a:graphic>
          <a:graphicData uri="http://schemas.openxmlformats.org/presentationml/2006/ole">
            <mc:AlternateContent xmlns:mc="http://schemas.openxmlformats.org/markup-compatibility/2006">
              <mc:Choice xmlns:v="urn:schemas-microsoft-com:vml" Requires="v">
                <p:oleObj name="Equation" r:id="rId2" imgW="901700" imgH="431800" progId="Equation.3">
                  <p:embed/>
                </p:oleObj>
              </mc:Choice>
              <mc:Fallback>
                <p:oleObj name="Equation" r:id="rId2" imgW="901700" imgH="431800" progId="Equation.3">
                  <p:embed/>
                  <p:pic>
                    <p:nvPicPr>
                      <p:cNvPr id="9" name="Object 8"/>
                      <p:cNvPicPr/>
                      <p:nvPr/>
                    </p:nvPicPr>
                    <p:blipFill>
                      <a:blip r:embed="rId3"/>
                      <a:stretch>
                        <a:fillRect/>
                      </a:stretch>
                    </p:blipFill>
                    <p:spPr>
                      <a:xfrm>
                        <a:off x="1586490" y="5311798"/>
                        <a:ext cx="1724025" cy="831850"/>
                      </a:xfrm>
                      <a:prstGeom prst="rect">
                        <a:avLst/>
                      </a:prstGeom>
                    </p:spPr>
                  </p:pic>
                </p:oleObj>
              </mc:Fallback>
            </mc:AlternateContent>
          </a:graphicData>
        </a:graphic>
      </p:graphicFrame>
      <p:pic>
        <p:nvPicPr>
          <p:cNvPr id="10" name="Picture 9" descr="ML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9465" y="1069046"/>
            <a:ext cx="4533900" cy="5410200"/>
          </a:xfrm>
          <a:prstGeom prst="rect">
            <a:avLst/>
          </a:prstGeom>
        </p:spPr>
      </p:pic>
    </p:spTree>
    <p:extLst>
      <p:ext uri="{BB962C8B-B14F-4D97-AF65-F5344CB8AC3E}">
        <p14:creationId xmlns:p14="http://schemas.microsoft.com/office/powerpoint/2010/main" val="1362197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Numerical MLE</a:t>
            </a:r>
          </a:p>
        </p:txBody>
      </p:sp>
      <p:sp>
        <p:nvSpPr>
          <p:cNvPr id="8" name="Content Placeholder 7"/>
          <p:cNvSpPr>
            <a:spLocks noGrp="1"/>
          </p:cNvSpPr>
          <p:nvPr>
            <p:ph idx="1"/>
          </p:nvPr>
        </p:nvSpPr>
        <p:spPr>
          <a:xfrm>
            <a:off x="457199" y="1752600"/>
            <a:ext cx="3954025" cy="4373563"/>
          </a:xfrm>
        </p:spPr>
        <p:txBody>
          <a:bodyPr/>
          <a:lstStyle/>
          <a:p>
            <a:pPr marL="342900" indent="-342900">
              <a:buFont typeface="Arial"/>
              <a:buChar char="•"/>
            </a:pPr>
            <a:r>
              <a:rPr lang="en-US" dirty="0"/>
              <a:t>Another approach would be to use a “hill climbing” algorithm to locate the largest likelihood algorithm across all p</a:t>
            </a:r>
          </a:p>
          <a:p>
            <a:pPr marL="342900" indent="-342900">
              <a:buFont typeface="Arial"/>
              <a:buChar char="•"/>
            </a:pPr>
            <a:endParaRPr lang="en-US" dirty="0"/>
          </a:p>
          <a:p>
            <a:pPr marL="342900" indent="-342900">
              <a:buFont typeface="Arial"/>
              <a:buChar char="•"/>
            </a:pPr>
            <a:r>
              <a:rPr lang="en-US" dirty="0"/>
              <a:t>Initialize a value for </a:t>
            </a:r>
          </a:p>
          <a:p>
            <a:pPr marL="342900" indent="-342900">
              <a:buFont typeface="Arial"/>
              <a:buChar char="•"/>
            </a:pPr>
            <a:r>
              <a:rPr lang="en-US" dirty="0"/>
              <a:t>For t&gt;1, draw a new value </a:t>
            </a:r>
          </a:p>
          <a:p>
            <a:pPr marL="342900" indent="-342900">
              <a:buFont typeface="Arial"/>
              <a:buChar char="•"/>
            </a:pPr>
            <a:endParaRPr lang="en-US" dirty="0"/>
          </a:p>
          <a:p>
            <a:pPr marL="342900" indent="-342900">
              <a:buFont typeface="Arial"/>
              <a:buChar char="•"/>
            </a:pPr>
            <a:r>
              <a:rPr lang="en-US" dirty="0"/>
              <a:t>Test whether </a:t>
            </a:r>
          </a:p>
          <a:p>
            <a:r>
              <a:rPr lang="en-US" dirty="0"/>
              <a:t>             </a:t>
            </a:r>
          </a:p>
        </p:txBody>
      </p:sp>
      <p:pic>
        <p:nvPicPr>
          <p:cNvPr id="2" name="Picture 1" descr="anoth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3379" y="1430676"/>
            <a:ext cx="4572000" cy="5118100"/>
          </a:xfrm>
          <a:prstGeom prst="rect">
            <a:avLst/>
          </a:prstGeom>
        </p:spPr>
      </p:pic>
      <p:graphicFrame>
        <p:nvGraphicFramePr>
          <p:cNvPr id="11" name="Object 10"/>
          <p:cNvGraphicFramePr>
            <a:graphicFrameLocks noChangeAspect="1"/>
          </p:cNvGraphicFramePr>
          <p:nvPr/>
        </p:nvGraphicFramePr>
        <p:xfrm>
          <a:off x="1009024" y="5701115"/>
          <a:ext cx="2879391" cy="503270"/>
        </p:xfrm>
        <a:graphic>
          <a:graphicData uri="http://schemas.openxmlformats.org/presentationml/2006/ole">
            <mc:AlternateContent xmlns:mc="http://schemas.openxmlformats.org/markup-compatibility/2006">
              <mc:Choice xmlns:v="urn:schemas-microsoft-com:vml" Requires="v">
                <p:oleObj name="Equation" r:id="rId3" imgW="1244600" imgH="215900" progId="Equation.3">
                  <p:embed/>
                </p:oleObj>
              </mc:Choice>
              <mc:Fallback>
                <p:oleObj name="Equation" r:id="rId3" imgW="1244600" imgH="215900" progId="Equation.3">
                  <p:embed/>
                  <p:pic>
                    <p:nvPicPr>
                      <p:cNvPr id="11" name="Object 10"/>
                      <p:cNvPicPr/>
                      <p:nvPr/>
                    </p:nvPicPr>
                    <p:blipFill>
                      <a:blip r:embed="rId4"/>
                      <a:stretch>
                        <a:fillRect/>
                      </a:stretch>
                    </p:blipFill>
                    <p:spPr>
                      <a:xfrm>
                        <a:off x="1009024" y="5701115"/>
                        <a:ext cx="2879391" cy="503270"/>
                      </a:xfrm>
                      <a:prstGeom prst="rect">
                        <a:avLst/>
                      </a:prstGeom>
                    </p:spPr>
                  </p:pic>
                </p:oleObj>
              </mc:Fallback>
            </mc:AlternateContent>
          </a:graphicData>
        </a:graphic>
      </p:graphicFrame>
      <p:graphicFrame>
        <p:nvGraphicFramePr>
          <p:cNvPr id="3" name="Object 2"/>
          <p:cNvGraphicFramePr>
            <a:graphicFrameLocks noChangeAspect="1"/>
          </p:cNvGraphicFramePr>
          <p:nvPr/>
        </p:nvGraphicFramePr>
        <p:xfrm>
          <a:off x="3236369" y="3800760"/>
          <a:ext cx="388785" cy="479643"/>
        </p:xfrm>
        <a:graphic>
          <a:graphicData uri="http://schemas.openxmlformats.org/presentationml/2006/ole">
            <mc:AlternateContent xmlns:mc="http://schemas.openxmlformats.org/markup-compatibility/2006">
              <mc:Choice xmlns:v="urn:schemas-microsoft-com:vml" Requires="v">
                <p:oleObj name="Equation" r:id="rId5" imgW="165100" imgH="203200" progId="Equation.3">
                  <p:embed/>
                </p:oleObj>
              </mc:Choice>
              <mc:Fallback>
                <p:oleObj name="Equation" r:id="rId5" imgW="165100" imgH="203200" progId="Equation.3">
                  <p:embed/>
                  <p:pic>
                    <p:nvPicPr>
                      <p:cNvPr id="3" name="Object 2"/>
                      <p:cNvPicPr/>
                      <p:nvPr/>
                    </p:nvPicPr>
                    <p:blipFill>
                      <a:blip r:embed="rId6"/>
                      <a:stretch>
                        <a:fillRect/>
                      </a:stretch>
                    </p:blipFill>
                    <p:spPr>
                      <a:xfrm>
                        <a:off x="3236369" y="3800760"/>
                        <a:ext cx="388785" cy="479643"/>
                      </a:xfrm>
                      <a:prstGeom prst="rect">
                        <a:avLst/>
                      </a:prstGeom>
                    </p:spPr>
                  </p:pic>
                </p:oleObj>
              </mc:Fallback>
            </mc:AlternateContent>
          </a:graphicData>
        </a:graphic>
      </p:graphicFrame>
      <p:graphicFrame>
        <p:nvGraphicFramePr>
          <p:cNvPr id="12" name="Object 11"/>
          <p:cNvGraphicFramePr>
            <a:graphicFrameLocks noChangeAspect="1"/>
          </p:cNvGraphicFramePr>
          <p:nvPr/>
        </p:nvGraphicFramePr>
        <p:xfrm>
          <a:off x="3974738" y="4242833"/>
          <a:ext cx="389938" cy="509032"/>
        </p:xfrm>
        <a:graphic>
          <a:graphicData uri="http://schemas.openxmlformats.org/presentationml/2006/ole">
            <mc:AlternateContent xmlns:mc="http://schemas.openxmlformats.org/markup-compatibility/2006">
              <mc:Choice xmlns:v="urn:schemas-microsoft-com:vml" Requires="v">
                <p:oleObj name="Equation" r:id="rId7" imgW="165100" imgH="215900" progId="Equation.3">
                  <p:embed/>
                </p:oleObj>
              </mc:Choice>
              <mc:Fallback>
                <p:oleObj name="Equation" r:id="rId7" imgW="165100" imgH="215900" progId="Equation.3">
                  <p:embed/>
                  <p:pic>
                    <p:nvPicPr>
                      <p:cNvPr id="12" name="Object 11"/>
                      <p:cNvPicPr/>
                      <p:nvPr/>
                    </p:nvPicPr>
                    <p:blipFill>
                      <a:blip r:embed="rId8"/>
                      <a:stretch>
                        <a:fillRect/>
                      </a:stretch>
                    </p:blipFill>
                    <p:spPr>
                      <a:xfrm>
                        <a:off x="3974738" y="4242833"/>
                        <a:ext cx="389938" cy="509032"/>
                      </a:xfrm>
                      <a:prstGeom prst="rect">
                        <a:avLst/>
                      </a:prstGeom>
                    </p:spPr>
                  </p:pic>
                </p:oleObj>
              </mc:Fallback>
            </mc:AlternateContent>
          </a:graphicData>
        </a:graphic>
      </p:graphicFrame>
      <p:sp>
        <p:nvSpPr>
          <p:cNvPr id="13" name="TextBox 12"/>
          <p:cNvSpPr txBox="1"/>
          <p:nvPr/>
        </p:nvSpPr>
        <p:spPr>
          <a:xfrm>
            <a:off x="1899978" y="6281904"/>
            <a:ext cx="4729422" cy="523220"/>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binomial.R</a:t>
            </a:r>
            <a:r>
              <a:rPr lang="en-US" sz="2800" dirty="0">
                <a:solidFill>
                  <a:schemeClr val="tx2"/>
                </a:solidFill>
              </a:rPr>
              <a:t>”</a:t>
            </a:r>
          </a:p>
        </p:txBody>
      </p:sp>
    </p:spTree>
    <p:extLst>
      <p:ext uri="{BB962C8B-B14F-4D97-AF65-F5344CB8AC3E}">
        <p14:creationId xmlns:p14="http://schemas.microsoft.com/office/powerpoint/2010/main" val="210648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687" y="927550"/>
            <a:ext cx="8587871" cy="5943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itle 1"/>
          <p:cNvSpPr txBox="1">
            <a:spLocks/>
          </p:cNvSpPr>
          <p:nvPr/>
        </p:nvSpPr>
        <p:spPr>
          <a:xfrm>
            <a:off x="457200" y="152718"/>
            <a:ext cx="7464218"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US"/>
              <a:t>Local Maxima Problem</a:t>
            </a:r>
            <a:endParaRPr lang="en-US" dirty="0"/>
          </a:p>
        </p:txBody>
      </p:sp>
    </p:spTree>
    <p:extLst>
      <p:ext uri="{BB962C8B-B14F-4D97-AF65-F5344CB8AC3E}">
        <p14:creationId xmlns:p14="http://schemas.microsoft.com/office/powerpoint/2010/main" val="993702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464218" cy="1371600"/>
          </a:xfrm>
        </p:spPr>
        <p:txBody>
          <a:bodyPr/>
          <a:lstStyle/>
          <a:p>
            <a:r>
              <a:rPr lang="en-US" dirty="0"/>
              <a:t>Local Maxima Problem</a:t>
            </a:r>
          </a:p>
        </p:txBody>
      </p:sp>
      <p:sp>
        <p:nvSpPr>
          <p:cNvPr id="3" name="Content Placeholder 2"/>
          <p:cNvSpPr>
            <a:spLocks noGrp="1"/>
          </p:cNvSpPr>
          <p:nvPr>
            <p:ph idx="1"/>
          </p:nvPr>
        </p:nvSpPr>
        <p:spPr/>
        <p:txBody>
          <a:bodyPr>
            <a:normAutofit/>
          </a:bodyPr>
          <a:lstStyle/>
          <a:p>
            <a:pPr marL="342900" indent="-342900">
              <a:buFont typeface="Arial"/>
              <a:buChar char="•"/>
            </a:pPr>
            <a:r>
              <a:rPr lang="en-US" dirty="0"/>
              <a:t>Sometimes several “optimal” values can be found</a:t>
            </a:r>
          </a:p>
          <a:p>
            <a:pPr marL="342900" indent="-342900">
              <a:buFont typeface="Arial"/>
              <a:buChar char="•"/>
            </a:pPr>
            <a:endParaRPr lang="en-US" dirty="0"/>
          </a:p>
          <a:p>
            <a:pPr marL="342900" indent="-342900">
              <a:buFont typeface="Arial"/>
              <a:buChar char="•"/>
            </a:pPr>
            <a:r>
              <a:rPr lang="en-US" dirty="0"/>
              <a:t>No optimization routine can guarantee that the MLE will always be found. </a:t>
            </a:r>
          </a:p>
          <a:p>
            <a:pPr marL="342900" indent="-342900">
              <a:buFont typeface="Arial"/>
              <a:buChar char="•"/>
            </a:pPr>
            <a:endParaRPr lang="en-US" dirty="0"/>
          </a:p>
          <a:p>
            <a:pPr marL="342900" indent="-342900">
              <a:buFont typeface="Arial"/>
              <a:buChar char="•"/>
            </a:pPr>
            <a:r>
              <a:rPr lang="en-US" dirty="0"/>
              <a:t>One solution is to run the routine many times, with different starting values</a:t>
            </a:r>
          </a:p>
          <a:p>
            <a:pPr marL="342900" indent="-342900">
              <a:buFont typeface="Arial"/>
              <a:buChar char="•"/>
            </a:pPr>
            <a:endParaRPr lang="en-US" dirty="0"/>
          </a:p>
          <a:p>
            <a:pPr marL="342900" indent="-342900">
              <a:buFont typeface="Arial"/>
              <a:buChar char="•"/>
            </a:pPr>
            <a:r>
              <a:rPr lang="en-US" dirty="0"/>
              <a:t>Perhaps the best solution is to use optimization techniques that use collective information, such as differential evolution or particle swarm</a:t>
            </a:r>
          </a:p>
        </p:txBody>
      </p:sp>
      <p:sp>
        <p:nvSpPr>
          <p:cNvPr id="4" name="TextBox 3"/>
          <p:cNvSpPr txBox="1"/>
          <p:nvPr/>
        </p:nvSpPr>
        <p:spPr>
          <a:xfrm>
            <a:off x="408970" y="6174388"/>
            <a:ext cx="8401426" cy="646331"/>
          </a:xfrm>
          <a:prstGeom prst="rect">
            <a:avLst/>
          </a:prstGeom>
          <a:noFill/>
          <a:ln w="38100">
            <a:solidFill>
              <a:schemeClr val="tx1"/>
            </a:solidFill>
          </a:ln>
        </p:spPr>
        <p:txBody>
          <a:bodyPr wrap="square" rtlCol="0">
            <a:spAutoFit/>
          </a:bodyPr>
          <a:lstStyle/>
          <a:p>
            <a:r>
              <a:rPr lang="en-US" dirty="0"/>
              <a:t>Turner, B. M., and </a:t>
            </a:r>
            <a:r>
              <a:rPr lang="en-US" dirty="0" err="1"/>
              <a:t>Sederberg</a:t>
            </a:r>
            <a:r>
              <a:rPr lang="en-US" dirty="0"/>
              <a:t>, P. B. (2012). Approximate Bayesian computation with differential evolution. Journal of Mathematical Psychology. 56, 375-385.</a:t>
            </a:r>
          </a:p>
        </p:txBody>
      </p:sp>
    </p:spTree>
    <p:extLst>
      <p:ext uri="{BB962C8B-B14F-4D97-AF65-F5344CB8AC3E}">
        <p14:creationId xmlns:p14="http://schemas.microsoft.com/office/powerpoint/2010/main" val="266460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model?</a:t>
            </a:r>
          </a:p>
        </p:txBody>
      </p:sp>
      <p:sp>
        <p:nvSpPr>
          <p:cNvPr id="3" name="Content Placeholder 2"/>
          <p:cNvSpPr>
            <a:spLocks noGrp="1"/>
          </p:cNvSpPr>
          <p:nvPr>
            <p:ph idx="1"/>
          </p:nvPr>
        </p:nvSpPr>
        <p:spPr/>
        <p:txBody>
          <a:bodyPr/>
          <a:lstStyle/>
          <a:p>
            <a:r>
              <a:rPr lang="en-US" dirty="0"/>
              <a:t>“The aim of science, of every science, is to describe and explain the events that occur in the world. If the descriptions and explanations we come to are adequate, they will allow not only to understand the how and why of the old things, but also to predict the happening of new ones.”</a:t>
            </a:r>
          </a:p>
          <a:p>
            <a:pPr algn="r"/>
            <a:r>
              <a:rPr lang="en-US" dirty="0"/>
              <a:t>-- </a:t>
            </a:r>
            <a:r>
              <a:rPr lang="en-US" dirty="0" err="1"/>
              <a:t>Fum</a:t>
            </a:r>
            <a:r>
              <a:rPr lang="en-US" dirty="0"/>
              <a:t>, </a:t>
            </a:r>
            <a:r>
              <a:rPr lang="en-US" dirty="0" err="1"/>
              <a:t>Missier</a:t>
            </a:r>
            <a:r>
              <a:rPr lang="en-US" dirty="0"/>
              <a:t>, </a:t>
            </a:r>
            <a:r>
              <a:rPr lang="en-US" dirty="0" err="1"/>
              <a:t>Stocco</a:t>
            </a:r>
            <a:r>
              <a:rPr lang="en-US" dirty="0"/>
              <a:t> (2007)</a:t>
            </a:r>
          </a:p>
          <a:p>
            <a:endParaRPr lang="en-US" dirty="0"/>
          </a:p>
          <a:p>
            <a:pPr marL="342900" indent="-342900">
              <a:buFont typeface="Arial"/>
              <a:buChar char="•"/>
            </a:pPr>
            <a:r>
              <a:rPr lang="en-US" dirty="0"/>
              <a:t>Models are used when we are investigating a system that is too complex to deal with directly. </a:t>
            </a:r>
          </a:p>
          <a:p>
            <a:pPr marL="342900" indent="-342900">
              <a:buFont typeface="Arial"/>
              <a:buChar char="•"/>
            </a:pPr>
            <a:endParaRPr lang="en-US" dirty="0"/>
          </a:p>
          <a:p>
            <a:pPr marL="342900" indent="-342900">
              <a:buFont typeface="Arial"/>
              <a:buChar char="•"/>
            </a:pPr>
            <a:r>
              <a:rPr lang="en-US" dirty="0"/>
              <a:t>They are (necessarily) simplifications of the system</a:t>
            </a:r>
          </a:p>
        </p:txBody>
      </p:sp>
    </p:spTree>
    <p:extLst>
      <p:ext uri="{BB962C8B-B14F-4D97-AF65-F5344CB8AC3E}">
        <p14:creationId xmlns:p14="http://schemas.microsoft.com/office/powerpoint/2010/main" val="3557148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Ex-Gaussian Distribution</a:t>
            </a:r>
          </a:p>
        </p:txBody>
      </p:sp>
      <p:sp>
        <p:nvSpPr>
          <p:cNvPr id="3" name="Content Placeholder 2"/>
          <p:cNvSpPr>
            <a:spLocks noGrp="1"/>
          </p:cNvSpPr>
          <p:nvPr>
            <p:ph idx="1"/>
          </p:nvPr>
        </p:nvSpPr>
        <p:spPr>
          <a:xfrm>
            <a:off x="457200" y="1752600"/>
            <a:ext cx="7620000" cy="4781614"/>
          </a:xfrm>
        </p:spPr>
        <p:txBody>
          <a:bodyPr>
            <a:normAutofit/>
          </a:bodyPr>
          <a:lstStyle/>
          <a:p>
            <a:pPr marL="342900" indent="-342900">
              <a:buFont typeface="Arial"/>
              <a:buChar char="•"/>
            </a:pPr>
            <a:r>
              <a:rPr lang="en-US" dirty="0"/>
              <a:t>The ex‐Gaussian function is the convolution of two additive processes, a Gaussian (normal) function and an exponential function.</a:t>
            </a:r>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r>
              <a:rPr lang="en-US" dirty="0"/>
              <a:t>mu: mean of the Gaussian process</a:t>
            </a:r>
          </a:p>
          <a:p>
            <a:pPr marL="342900" indent="-342900">
              <a:buFont typeface="Arial"/>
              <a:buChar char="•"/>
            </a:pPr>
            <a:r>
              <a:rPr lang="en-US" dirty="0"/>
              <a:t>sigma: standard deviation of the Gaussian process</a:t>
            </a:r>
          </a:p>
          <a:p>
            <a:pPr marL="342900" indent="-342900">
              <a:buFont typeface="Arial"/>
              <a:buChar char="•"/>
            </a:pPr>
            <a:r>
              <a:rPr lang="en-US" dirty="0"/>
              <a:t>tau: the rate parameter of the exponential process </a:t>
            </a:r>
          </a:p>
        </p:txBody>
      </p:sp>
      <p:pic>
        <p:nvPicPr>
          <p:cNvPr id="4" name="Picture 3" descr="Screenshot 2017-01-14 16.36.4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741" y="2997427"/>
            <a:ext cx="6361938" cy="1321562"/>
          </a:xfrm>
          <a:prstGeom prst="rect">
            <a:avLst/>
          </a:prstGeom>
        </p:spPr>
      </p:pic>
    </p:spTree>
    <p:extLst>
      <p:ext uri="{BB962C8B-B14F-4D97-AF65-F5344CB8AC3E}">
        <p14:creationId xmlns:p14="http://schemas.microsoft.com/office/powerpoint/2010/main" val="2673337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Ex-Gaussian Distribution</a:t>
            </a:r>
          </a:p>
        </p:txBody>
      </p:sp>
      <p:sp>
        <p:nvSpPr>
          <p:cNvPr id="3" name="Content Placeholder 2"/>
          <p:cNvSpPr>
            <a:spLocks noGrp="1"/>
          </p:cNvSpPr>
          <p:nvPr>
            <p:ph idx="1"/>
          </p:nvPr>
        </p:nvSpPr>
        <p:spPr/>
        <p:txBody>
          <a:bodyPr/>
          <a:lstStyle/>
          <a:p>
            <a:pPr marL="342900" indent="-342900">
              <a:buFont typeface="Arial"/>
              <a:buChar char="•"/>
            </a:pPr>
            <a:r>
              <a:rPr lang="en-US" dirty="0"/>
              <a:t>Luce (1986, chap. 6) describes the ex‐Gaussian as a decision time model in cognitive processes.</a:t>
            </a:r>
          </a:p>
          <a:p>
            <a:pPr marL="342900" indent="-342900">
              <a:buFont typeface="Arial"/>
              <a:buChar char="•"/>
            </a:pPr>
            <a:r>
              <a:rPr lang="en-US" dirty="0"/>
              <a:t>Van Zandt (2000, 2002), and </a:t>
            </a:r>
            <a:r>
              <a:rPr lang="en-US" dirty="0" err="1"/>
              <a:t>Matzke</a:t>
            </a:r>
            <a:r>
              <a:rPr lang="en-US" dirty="0"/>
              <a:t> &amp; </a:t>
            </a:r>
            <a:r>
              <a:rPr lang="en-US" dirty="0" err="1"/>
              <a:t>Wagenmakers</a:t>
            </a:r>
            <a:r>
              <a:rPr lang="en-US" dirty="0"/>
              <a:t> (2009) also have good papers using the ex-Gaussian</a:t>
            </a:r>
          </a:p>
        </p:txBody>
      </p:sp>
      <p:pic>
        <p:nvPicPr>
          <p:cNvPr id="5" name="Picture 4" descr="Screenshot 2017-01-14 16.36.5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258" y="3528701"/>
            <a:ext cx="7557025" cy="3239794"/>
          </a:xfrm>
          <a:prstGeom prst="rect">
            <a:avLst/>
          </a:prstGeom>
        </p:spPr>
      </p:pic>
      <p:sp>
        <p:nvSpPr>
          <p:cNvPr id="6" name="TextBox 5"/>
          <p:cNvSpPr txBox="1"/>
          <p:nvPr/>
        </p:nvSpPr>
        <p:spPr>
          <a:xfrm>
            <a:off x="5809884" y="419971"/>
            <a:ext cx="2718459" cy="954107"/>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exGauss.R</a:t>
            </a:r>
            <a:r>
              <a:rPr lang="en-US" sz="2800" dirty="0">
                <a:solidFill>
                  <a:schemeClr val="tx2"/>
                </a:solidFill>
              </a:rPr>
              <a:t>”</a:t>
            </a:r>
          </a:p>
        </p:txBody>
      </p:sp>
    </p:spTree>
    <p:extLst>
      <p:ext uri="{BB962C8B-B14F-4D97-AF65-F5344CB8AC3E}">
        <p14:creationId xmlns:p14="http://schemas.microsoft.com/office/powerpoint/2010/main" val="46628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58175" cy="3133408"/>
          </a:xfrm>
        </p:spPr>
        <p:txBody>
          <a:bodyPr>
            <a:normAutofit/>
          </a:bodyPr>
          <a:lstStyle/>
          <a:p>
            <a:r>
              <a:rPr lang="en-US" dirty="0">
                <a:solidFill>
                  <a:schemeClr val="tx1"/>
                </a:solidFill>
              </a:rPr>
              <a:t>SBI Summer School:</a:t>
            </a:r>
            <a:br>
              <a:rPr lang="en-US" dirty="0">
                <a:solidFill>
                  <a:schemeClr val="tx1"/>
                </a:solidFill>
              </a:rPr>
            </a:br>
            <a:r>
              <a:rPr lang="en-US" dirty="0">
                <a:solidFill>
                  <a:schemeClr val="tx1"/>
                </a:solidFill>
              </a:rPr>
              <a:t>Bayesian Statistics</a:t>
            </a:r>
            <a:br>
              <a:rPr lang="en-US" dirty="0">
                <a:solidFill>
                  <a:schemeClr val="tx1"/>
                </a:solidFill>
              </a:rPr>
            </a:br>
            <a:br>
              <a:rPr lang="en-US" dirty="0">
                <a:solidFill>
                  <a:schemeClr val="tx1"/>
                </a:solidFill>
              </a:rPr>
            </a:br>
            <a:br>
              <a:rPr lang="en-US" dirty="0">
                <a:solidFill>
                  <a:schemeClr val="tx1"/>
                </a:solidFill>
              </a:rPr>
            </a:br>
            <a:endParaRPr lang="en-US" dirty="0">
              <a:solidFill>
                <a:schemeClr val="tx1"/>
              </a:solidFill>
            </a:endParaRPr>
          </a:p>
        </p:txBody>
      </p:sp>
      <p:pic>
        <p:nvPicPr>
          <p:cNvPr id="4" name="Picture 3"/>
          <p:cNvPicPr>
            <a:picLocks noChangeAspect="1"/>
          </p:cNvPicPr>
          <p:nvPr/>
        </p:nvPicPr>
        <p:blipFill>
          <a:blip r:embed="rId2"/>
          <a:stretch>
            <a:fillRect/>
          </a:stretch>
        </p:blipFill>
        <p:spPr>
          <a:xfrm>
            <a:off x="457200" y="1980687"/>
            <a:ext cx="7986023" cy="4618182"/>
          </a:xfrm>
          <a:prstGeom prst="rect">
            <a:avLst/>
          </a:prstGeom>
        </p:spPr>
      </p:pic>
      <p:pic>
        <p:nvPicPr>
          <p:cNvPr id="3" name="Picture 2">
            <a:extLst>
              <a:ext uri="{FF2B5EF4-FFF2-40B4-BE49-F238E27FC236}">
                <a16:creationId xmlns:a16="http://schemas.microsoft.com/office/drawing/2014/main" id="{D8DD929C-A901-9A5D-8A81-954A5084542E}"/>
              </a:ext>
            </a:extLst>
          </p:cNvPr>
          <p:cNvPicPr>
            <a:picLocks noChangeAspect="1"/>
          </p:cNvPicPr>
          <p:nvPr/>
        </p:nvPicPr>
        <p:blipFill>
          <a:blip r:embed="rId3"/>
          <a:stretch>
            <a:fillRect/>
          </a:stretch>
        </p:blipFill>
        <p:spPr>
          <a:xfrm>
            <a:off x="285452" y="1888761"/>
            <a:ext cx="8573096" cy="4816521"/>
          </a:xfrm>
          <a:prstGeom prst="rect">
            <a:avLst/>
          </a:prstGeom>
        </p:spPr>
      </p:pic>
    </p:spTree>
    <p:extLst>
      <p:ext uri="{BB962C8B-B14F-4D97-AF65-F5344CB8AC3E}">
        <p14:creationId xmlns:p14="http://schemas.microsoft.com/office/powerpoint/2010/main" val="4000403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806564" cy="1371600"/>
          </a:xfrm>
        </p:spPr>
        <p:txBody>
          <a:bodyPr/>
          <a:lstStyle/>
          <a:p>
            <a:r>
              <a:rPr lang="en-US" dirty="0"/>
              <a:t>Bayesian Probability</a:t>
            </a:r>
          </a:p>
        </p:txBody>
      </p:sp>
      <p:sp>
        <p:nvSpPr>
          <p:cNvPr id="3" name="Content Placeholder 2"/>
          <p:cNvSpPr>
            <a:spLocks noGrp="1"/>
          </p:cNvSpPr>
          <p:nvPr>
            <p:ph idx="1"/>
          </p:nvPr>
        </p:nvSpPr>
        <p:spPr>
          <a:xfrm>
            <a:off x="457200" y="1752600"/>
            <a:ext cx="7620000" cy="4773853"/>
          </a:xfrm>
        </p:spPr>
        <p:txBody>
          <a:bodyPr>
            <a:normAutofit/>
          </a:bodyPr>
          <a:lstStyle/>
          <a:p>
            <a:pPr marL="342900" indent="-342900">
              <a:buFont typeface="Arial"/>
              <a:buChar char="•"/>
            </a:pPr>
            <a:r>
              <a:rPr lang="en-US" dirty="0"/>
              <a:t>The Bayesian perspective relies on a subjective interpretation of probability</a:t>
            </a:r>
          </a:p>
          <a:p>
            <a:pPr marL="342900" indent="-342900">
              <a:buFont typeface="Arial"/>
              <a:buChar char="•"/>
            </a:pPr>
            <a:endParaRPr lang="en-US" dirty="0"/>
          </a:p>
          <a:p>
            <a:pPr marL="342900" indent="-342900">
              <a:buFont typeface="Arial"/>
              <a:buChar char="•"/>
            </a:pPr>
            <a:r>
              <a:rPr lang="en-US" dirty="0"/>
              <a:t>The probability represents an individual’s </a:t>
            </a:r>
            <a:r>
              <a:rPr lang="en-US" u="sng" dirty="0"/>
              <a:t>degree of belief </a:t>
            </a:r>
            <a:r>
              <a:rPr lang="en-US" dirty="0"/>
              <a:t>that an event will occur, whereas </a:t>
            </a:r>
            <a:r>
              <a:rPr lang="en-US" dirty="0" err="1"/>
              <a:t>frequentist</a:t>
            </a:r>
            <a:r>
              <a:rPr lang="en-US" dirty="0"/>
              <a:t> probability relies on the long-run averaged proportion </a:t>
            </a:r>
          </a:p>
          <a:p>
            <a:pPr marL="342900" indent="-342900">
              <a:buFont typeface="Arial"/>
              <a:buChar char="•"/>
            </a:pPr>
            <a:endParaRPr lang="en-US" dirty="0"/>
          </a:p>
          <a:p>
            <a:pPr marL="342900" indent="-342900">
              <a:buFont typeface="Arial"/>
              <a:buChar char="•"/>
            </a:pPr>
            <a:r>
              <a:rPr lang="en-US" dirty="0"/>
              <a:t>This subjectivity is one of the biggest criticisms of the  Bayesian approach</a:t>
            </a:r>
          </a:p>
          <a:p>
            <a:pPr marL="342900" indent="-342900">
              <a:buFont typeface="Arial"/>
              <a:buChar char="•"/>
            </a:pPr>
            <a:endParaRPr lang="en-US" dirty="0"/>
          </a:p>
          <a:p>
            <a:pPr marL="342900" indent="-342900">
              <a:buFont typeface="Arial"/>
              <a:buChar char="•"/>
            </a:pPr>
            <a:r>
              <a:rPr lang="en-US" dirty="0"/>
              <a:t>But it is also one of the biggest strengths!</a:t>
            </a:r>
          </a:p>
        </p:txBody>
      </p:sp>
    </p:spTree>
    <p:extLst>
      <p:ext uri="{BB962C8B-B14F-4D97-AF65-F5344CB8AC3E}">
        <p14:creationId xmlns:p14="http://schemas.microsoft.com/office/powerpoint/2010/main" val="1131489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501095" cy="1371600"/>
          </a:xfrm>
        </p:spPr>
        <p:txBody>
          <a:bodyPr/>
          <a:lstStyle/>
          <a:p>
            <a:r>
              <a:rPr lang="en-US" dirty="0"/>
              <a:t>Bayesian Probability</a:t>
            </a:r>
          </a:p>
        </p:txBody>
      </p:sp>
      <p:sp>
        <p:nvSpPr>
          <p:cNvPr id="7" name="Content Placeholder 6"/>
          <p:cNvSpPr>
            <a:spLocks noGrp="1"/>
          </p:cNvSpPr>
          <p:nvPr>
            <p:ph idx="1"/>
          </p:nvPr>
        </p:nvSpPr>
        <p:spPr/>
        <p:txBody>
          <a:bodyPr/>
          <a:lstStyle/>
          <a:p>
            <a:pPr marL="342900" lvl="1" indent="-342900">
              <a:spcAft>
                <a:spcPts val="600"/>
              </a:spcAft>
              <a:buClrTx/>
            </a:pPr>
            <a:r>
              <a:rPr lang="en-US" b="1" dirty="0"/>
              <a:t>As such, Bayesian probability can be defined and meaningfully interpreted for </a:t>
            </a:r>
            <a:r>
              <a:rPr lang="en-US" b="1" u="sng" dirty="0"/>
              <a:t>non-repeatable one-time events</a:t>
            </a:r>
            <a:r>
              <a:rPr lang="en-US" b="1" dirty="0"/>
              <a:t>, as well as for repeatable events, unlike the </a:t>
            </a:r>
            <a:r>
              <a:rPr lang="en-US" b="1" dirty="0" err="1"/>
              <a:t>frequentist</a:t>
            </a:r>
            <a:r>
              <a:rPr lang="en-US" b="1" dirty="0"/>
              <a:t> interpretation of probability.</a:t>
            </a:r>
          </a:p>
          <a:p>
            <a:pPr marL="342900" indent="-342900">
              <a:buFont typeface="Arial"/>
              <a:buChar char="•"/>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215384"/>
            <a:ext cx="2929365" cy="195681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00" y="4200304"/>
            <a:ext cx="2286000" cy="191262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3600" y="4193377"/>
            <a:ext cx="2987040" cy="1848736"/>
          </a:xfrm>
          <a:prstGeom prst="rect">
            <a:avLst/>
          </a:prstGeom>
        </p:spPr>
      </p:pic>
    </p:spTree>
    <p:extLst>
      <p:ext uri="{BB962C8B-B14F-4D97-AF65-F5344CB8AC3E}">
        <p14:creationId xmlns:p14="http://schemas.microsoft.com/office/powerpoint/2010/main" val="1429818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8095957" cy="1371600"/>
          </a:xfrm>
        </p:spPr>
        <p:txBody>
          <a:bodyPr/>
          <a:lstStyle/>
          <a:p>
            <a:r>
              <a:rPr lang="en-US" dirty="0"/>
              <a:t>Bayesian Probability</a:t>
            </a:r>
          </a:p>
        </p:txBody>
      </p:sp>
      <p:sp>
        <p:nvSpPr>
          <p:cNvPr id="3" name="Content Placeholder 2"/>
          <p:cNvSpPr>
            <a:spLocks noGrp="1"/>
          </p:cNvSpPr>
          <p:nvPr>
            <p:ph idx="1"/>
          </p:nvPr>
        </p:nvSpPr>
        <p:spPr/>
        <p:txBody>
          <a:bodyPr/>
          <a:lstStyle/>
          <a:p>
            <a:pPr marL="342900" lvl="1" indent="-342900">
              <a:spcAft>
                <a:spcPts val="600"/>
              </a:spcAft>
              <a:buClrTx/>
            </a:pPr>
            <a:r>
              <a:rPr lang="en-US" b="1" dirty="0"/>
              <a:t>Both Bayesian probability and </a:t>
            </a:r>
            <a:r>
              <a:rPr lang="en-US" b="1" dirty="0" err="1"/>
              <a:t>frequentist</a:t>
            </a:r>
            <a:r>
              <a:rPr lang="en-US" b="1" dirty="0"/>
              <a:t> probability are mathematically well-defined, satisfying the </a:t>
            </a:r>
            <a:r>
              <a:rPr lang="en-US" b="1" dirty="0" err="1"/>
              <a:t>Kolmogolov</a:t>
            </a:r>
            <a:r>
              <a:rPr lang="en-US" b="1" dirty="0"/>
              <a:t> axioms of probability theory:</a:t>
            </a: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4041587"/>
            <a:ext cx="5638801" cy="12162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362325"/>
            <a:ext cx="3039564" cy="2428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347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Bayes Rule</a:t>
            </a:r>
          </a:p>
        </p:txBody>
      </p:sp>
      <p:sp>
        <p:nvSpPr>
          <p:cNvPr id="3" name="Content Placeholder 2"/>
          <p:cNvSpPr>
            <a:spLocks noGrp="1"/>
          </p:cNvSpPr>
          <p:nvPr>
            <p:ph idx="1"/>
          </p:nvPr>
        </p:nvSpPr>
        <p:spPr>
          <a:xfrm>
            <a:off x="457200" y="1752600"/>
            <a:ext cx="7620000" cy="4966753"/>
          </a:xfrm>
        </p:spPr>
        <p:txBody>
          <a:bodyPr>
            <a:normAutofit/>
          </a:bodyPr>
          <a:lstStyle/>
          <a:p>
            <a:pPr marL="342900" indent="-342900">
              <a:buFont typeface="Arial"/>
              <a:buChar char="•"/>
            </a:pPr>
            <a:r>
              <a:rPr lang="en-US" dirty="0"/>
              <a:t>This is the rule (due to Rev. Bayes in the 1700s) that Bayesian statisticians use to update Bayesian probability.</a:t>
            </a:r>
          </a:p>
          <a:p>
            <a:endParaRPr lang="en-US" u="sng" dirty="0"/>
          </a:p>
          <a:p>
            <a:r>
              <a:rPr lang="en-US" u="sng" dirty="0"/>
              <a:t>Conditional Nature of Inference</a:t>
            </a:r>
          </a:p>
          <a:p>
            <a:pPr lvl="1"/>
            <a:r>
              <a:rPr lang="en-US" b="1" dirty="0"/>
              <a:t>From the Bayesian point of view, statistical inferences are always conditional, that is conditioned upon what you already know</a:t>
            </a:r>
          </a:p>
          <a:p>
            <a:pPr lvl="1"/>
            <a:endParaRPr lang="en-US" b="1" dirty="0"/>
          </a:p>
          <a:p>
            <a:pPr lvl="1"/>
            <a:r>
              <a:rPr lang="en-US" b="1" dirty="0"/>
              <a:t>This knowledge takes the form of the prior</a:t>
            </a:r>
          </a:p>
          <a:p>
            <a:pPr lvl="1"/>
            <a:endParaRPr lang="en-US" b="1" dirty="0"/>
          </a:p>
          <a:p>
            <a:pPr lvl="1"/>
            <a:r>
              <a:rPr lang="en-US" b="1" dirty="0"/>
              <a:t>"The same data can lead to different conclusions depending upon other available information." (Berry, 1996)</a:t>
            </a:r>
          </a:p>
          <a:p>
            <a:pPr lvl="1"/>
            <a:endParaRPr lang="en-US" dirty="0"/>
          </a:p>
        </p:txBody>
      </p:sp>
    </p:spTree>
    <p:extLst>
      <p:ext uri="{BB962C8B-B14F-4D97-AF65-F5344CB8AC3E}">
        <p14:creationId xmlns:p14="http://schemas.microsoft.com/office/powerpoint/2010/main" val="951352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Bayes Rule (!)</a:t>
            </a:r>
          </a:p>
        </p:txBody>
      </p:sp>
      <p:sp>
        <p:nvSpPr>
          <p:cNvPr id="3" name="Content Placeholder 2"/>
          <p:cNvSpPr>
            <a:spLocks noGrp="1"/>
          </p:cNvSpPr>
          <p:nvPr>
            <p:ph idx="1"/>
          </p:nvPr>
        </p:nvSpPr>
        <p:spPr>
          <a:xfrm>
            <a:off x="457200" y="1600200"/>
            <a:ext cx="8229600" cy="4953000"/>
          </a:xfrm>
        </p:spPr>
        <p:txBody>
          <a:bodyPr>
            <a:normAutofit/>
          </a:bodyPr>
          <a:lstStyle/>
          <a:p>
            <a:endParaRPr lang="en-US" dirty="0"/>
          </a:p>
          <a:p>
            <a:endParaRPr lang="en-US" dirty="0"/>
          </a:p>
          <a:p>
            <a:endParaRPr lang="en-US" dirty="0"/>
          </a:p>
          <a:p>
            <a:endParaRPr lang="en-US" dirty="0"/>
          </a:p>
          <a:p>
            <a:r>
              <a:rPr lang="en-US" sz="2400" dirty="0"/>
              <a:t>	unknown parameter</a:t>
            </a:r>
          </a:p>
          <a:p>
            <a:r>
              <a:rPr lang="en-US" sz="2400" dirty="0"/>
              <a:t>	observation (data)</a:t>
            </a:r>
          </a:p>
          <a:p>
            <a:r>
              <a:rPr lang="en-US" sz="2400" dirty="0"/>
              <a:t>	prior for the parameter</a:t>
            </a:r>
          </a:p>
          <a:p>
            <a:r>
              <a:rPr lang="en-US" sz="2400" dirty="0"/>
              <a:t>	posterior probability of parameter after data</a:t>
            </a:r>
          </a:p>
          <a:p>
            <a:r>
              <a:rPr lang="en-US" sz="2400" dirty="0"/>
              <a:t>	probability data given parameter (likelihood)</a:t>
            </a:r>
          </a:p>
          <a:p>
            <a:r>
              <a:rPr lang="en-US" sz="2400" dirty="0"/>
              <a:t>	marginal distribution of the data</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552450"/>
            <a:ext cx="2895600" cy="3105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aphicFrame>
        <p:nvGraphicFramePr>
          <p:cNvPr id="7" name="Object 6"/>
          <p:cNvGraphicFramePr>
            <a:graphicFrameLocks noChangeAspect="1"/>
          </p:cNvGraphicFramePr>
          <p:nvPr/>
        </p:nvGraphicFramePr>
        <p:xfrm>
          <a:off x="1047362" y="1984886"/>
          <a:ext cx="3524638" cy="1119979"/>
        </p:xfrm>
        <a:graphic>
          <a:graphicData uri="http://schemas.openxmlformats.org/presentationml/2006/ole">
            <mc:AlternateContent xmlns:mc="http://schemas.openxmlformats.org/markup-compatibility/2006">
              <mc:Choice xmlns:v="urn:schemas-microsoft-com:vml" Requires="v">
                <p:oleObj name="Equation" r:id="rId3" imgW="1358900" imgH="431800" progId="Equation.3">
                  <p:embed/>
                </p:oleObj>
              </mc:Choice>
              <mc:Fallback>
                <p:oleObj name="Equation" r:id="rId3" imgW="1358900" imgH="431800" progId="Equation.3">
                  <p:embed/>
                  <p:pic>
                    <p:nvPicPr>
                      <p:cNvPr id="7" name="Object 6"/>
                      <p:cNvPicPr/>
                      <p:nvPr/>
                    </p:nvPicPr>
                    <p:blipFill>
                      <a:blip r:embed="rId4"/>
                      <a:stretch>
                        <a:fillRect/>
                      </a:stretch>
                    </p:blipFill>
                    <p:spPr>
                      <a:xfrm>
                        <a:off x="1047362" y="1984886"/>
                        <a:ext cx="3524638" cy="1119979"/>
                      </a:xfrm>
                      <a:prstGeom prst="rect">
                        <a:avLst/>
                      </a:prstGeom>
                    </p:spPr>
                  </p:pic>
                </p:oleObj>
              </mc:Fallback>
            </mc:AlternateContent>
          </a:graphicData>
        </a:graphic>
      </p:graphicFrame>
      <p:graphicFrame>
        <p:nvGraphicFramePr>
          <p:cNvPr id="9" name="Object 8"/>
          <p:cNvGraphicFramePr>
            <a:graphicFrameLocks noChangeAspect="1"/>
          </p:cNvGraphicFramePr>
          <p:nvPr/>
        </p:nvGraphicFramePr>
        <p:xfrm>
          <a:off x="759127" y="3355975"/>
          <a:ext cx="328612" cy="460375"/>
        </p:xfrm>
        <a:graphic>
          <a:graphicData uri="http://schemas.openxmlformats.org/presentationml/2006/ole">
            <mc:AlternateContent xmlns:mc="http://schemas.openxmlformats.org/markup-compatibility/2006">
              <mc:Choice xmlns:v="urn:schemas-microsoft-com:vml" Requires="v">
                <p:oleObj name="Equation" r:id="rId5" imgW="127000" imgH="177800" progId="Equation.3">
                  <p:embed/>
                </p:oleObj>
              </mc:Choice>
              <mc:Fallback>
                <p:oleObj name="Equation" r:id="rId5" imgW="127000" imgH="177800" progId="Equation.3">
                  <p:embed/>
                  <p:pic>
                    <p:nvPicPr>
                      <p:cNvPr id="9" name="Object 8"/>
                      <p:cNvPicPr/>
                      <p:nvPr/>
                    </p:nvPicPr>
                    <p:blipFill>
                      <a:blip r:embed="rId6"/>
                      <a:stretch>
                        <a:fillRect/>
                      </a:stretch>
                    </p:blipFill>
                    <p:spPr>
                      <a:xfrm>
                        <a:off x="759127" y="3355975"/>
                        <a:ext cx="328612" cy="460375"/>
                      </a:xfrm>
                      <a:prstGeom prst="rect">
                        <a:avLst/>
                      </a:prstGeom>
                    </p:spPr>
                  </p:pic>
                </p:oleObj>
              </mc:Fallback>
            </mc:AlternateContent>
          </a:graphicData>
        </a:graphic>
      </p:graphicFrame>
      <p:graphicFrame>
        <p:nvGraphicFramePr>
          <p:cNvPr id="10" name="Object 9"/>
          <p:cNvGraphicFramePr>
            <a:graphicFrameLocks noChangeAspect="1"/>
          </p:cNvGraphicFramePr>
          <p:nvPr/>
        </p:nvGraphicFramePr>
        <p:xfrm>
          <a:off x="750424" y="3894550"/>
          <a:ext cx="328613" cy="427038"/>
        </p:xfrm>
        <a:graphic>
          <a:graphicData uri="http://schemas.openxmlformats.org/presentationml/2006/ole">
            <mc:AlternateContent xmlns:mc="http://schemas.openxmlformats.org/markup-compatibility/2006">
              <mc:Choice xmlns:v="urn:schemas-microsoft-com:vml" Requires="v">
                <p:oleObj name="Equation" r:id="rId7" imgW="127000" imgH="165100" progId="Equation.3">
                  <p:embed/>
                </p:oleObj>
              </mc:Choice>
              <mc:Fallback>
                <p:oleObj name="Equation" r:id="rId7" imgW="127000" imgH="165100" progId="Equation.3">
                  <p:embed/>
                  <p:pic>
                    <p:nvPicPr>
                      <p:cNvPr id="10" name="Object 9"/>
                      <p:cNvPicPr/>
                      <p:nvPr/>
                    </p:nvPicPr>
                    <p:blipFill>
                      <a:blip r:embed="rId8"/>
                      <a:stretch>
                        <a:fillRect/>
                      </a:stretch>
                    </p:blipFill>
                    <p:spPr>
                      <a:xfrm>
                        <a:off x="750424" y="3894550"/>
                        <a:ext cx="328613" cy="427038"/>
                      </a:xfrm>
                      <a:prstGeom prst="rect">
                        <a:avLst/>
                      </a:prstGeom>
                    </p:spPr>
                  </p:pic>
                </p:oleObj>
              </mc:Fallback>
            </mc:AlternateContent>
          </a:graphicData>
        </a:graphic>
      </p:graphicFrame>
      <p:graphicFrame>
        <p:nvGraphicFramePr>
          <p:cNvPr id="11" name="Object 10"/>
          <p:cNvGraphicFramePr>
            <a:graphicFrameLocks noChangeAspect="1"/>
          </p:cNvGraphicFramePr>
          <p:nvPr/>
        </p:nvGraphicFramePr>
        <p:xfrm>
          <a:off x="399154" y="4351950"/>
          <a:ext cx="820738" cy="525463"/>
        </p:xfrm>
        <a:graphic>
          <a:graphicData uri="http://schemas.openxmlformats.org/presentationml/2006/ole">
            <mc:AlternateContent xmlns:mc="http://schemas.openxmlformats.org/markup-compatibility/2006">
              <mc:Choice xmlns:v="urn:schemas-microsoft-com:vml" Requires="v">
                <p:oleObj name="Equation" r:id="rId9" imgW="317500" imgH="203200" progId="Equation.3">
                  <p:embed/>
                </p:oleObj>
              </mc:Choice>
              <mc:Fallback>
                <p:oleObj name="Equation" r:id="rId9" imgW="317500" imgH="203200" progId="Equation.3">
                  <p:embed/>
                  <p:pic>
                    <p:nvPicPr>
                      <p:cNvPr id="11" name="Object 10"/>
                      <p:cNvPicPr/>
                      <p:nvPr/>
                    </p:nvPicPr>
                    <p:blipFill>
                      <a:blip r:embed="rId10"/>
                      <a:stretch>
                        <a:fillRect/>
                      </a:stretch>
                    </p:blipFill>
                    <p:spPr>
                      <a:xfrm>
                        <a:off x="399154" y="4351950"/>
                        <a:ext cx="820738" cy="525463"/>
                      </a:xfrm>
                      <a:prstGeom prst="rect">
                        <a:avLst/>
                      </a:prstGeom>
                    </p:spPr>
                  </p:pic>
                </p:oleObj>
              </mc:Fallback>
            </mc:AlternateContent>
          </a:graphicData>
        </a:graphic>
      </p:graphicFrame>
      <p:graphicFrame>
        <p:nvGraphicFramePr>
          <p:cNvPr id="12" name="Object 11"/>
          <p:cNvGraphicFramePr>
            <a:graphicFrameLocks noChangeAspect="1"/>
          </p:cNvGraphicFramePr>
          <p:nvPr/>
        </p:nvGraphicFramePr>
        <p:xfrm>
          <a:off x="128616" y="4941713"/>
          <a:ext cx="1247775" cy="525462"/>
        </p:xfrm>
        <a:graphic>
          <a:graphicData uri="http://schemas.openxmlformats.org/presentationml/2006/ole">
            <mc:AlternateContent xmlns:mc="http://schemas.openxmlformats.org/markup-compatibility/2006">
              <mc:Choice xmlns:v="urn:schemas-microsoft-com:vml" Requires="v">
                <p:oleObj name="Equation" r:id="rId11" imgW="482600" imgH="203200" progId="Equation.3">
                  <p:embed/>
                </p:oleObj>
              </mc:Choice>
              <mc:Fallback>
                <p:oleObj name="Equation" r:id="rId11" imgW="482600" imgH="203200" progId="Equation.3">
                  <p:embed/>
                  <p:pic>
                    <p:nvPicPr>
                      <p:cNvPr id="12" name="Object 11"/>
                      <p:cNvPicPr/>
                      <p:nvPr/>
                    </p:nvPicPr>
                    <p:blipFill>
                      <a:blip r:embed="rId12"/>
                      <a:stretch>
                        <a:fillRect/>
                      </a:stretch>
                    </p:blipFill>
                    <p:spPr>
                      <a:xfrm>
                        <a:off x="128616" y="4941713"/>
                        <a:ext cx="1247775" cy="525462"/>
                      </a:xfrm>
                      <a:prstGeom prst="rect">
                        <a:avLst/>
                      </a:prstGeom>
                    </p:spPr>
                  </p:pic>
                </p:oleObj>
              </mc:Fallback>
            </mc:AlternateContent>
          </a:graphicData>
        </a:graphic>
      </p:graphicFrame>
      <p:graphicFrame>
        <p:nvGraphicFramePr>
          <p:cNvPr id="13" name="Object 12"/>
          <p:cNvGraphicFramePr>
            <a:graphicFrameLocks noChangeAspect="1"/>
          </p:cNvGraphicFramePr>
          <p:nvPr/>
        </p:nvGraphicFramePr>
        <p:xfrm>
          <a:off x="120246" y="5463839"/>
          <a:ext cx="1247775" cy="525462"/>
        </p:xfrm>
        <a:graphic>
          <a:graphicData uri="http://schemas.openxmlformats.org/presentationml/2006/ole">
            <mc:AlternateContent xmlns:mc="http://schemas.openxmlformats.org/markup-compatibility/2006">
              <mc:Choice xmlns:v="urn:schemas-microsoft-com:vml" Requires="v">
                <p:oleObj name="Equation" r:id="rId13" imgW="482600" imgH="203200" progId="Equation.3">
                  <p:embed/>
                </p:oleObj>
              </mc:Choice>
              <mc:Fallback>
                <p:oleObj name="Equation" r:id="rId13" imgW="482600" imgH="203200" progId="Equation.3">
                  <p:embed/>
                  <p:pic>
                    <p:nvPicPr>
                      <p:cNvPr id="13" name="Object 12"/>
                      <p:cNvPicPr/>
                      <p:nvPr/>
                    </p:nvPicPr>
                    <p:blipFill>
                      <a:blip r:embed="rId14"/>
                      <a:stretch>
                        <a:fillRect/>
                      </a:stretch>
                    </p:blipFill>
                    <p:spPr>
                      <a:xfrm>
                        <a:off x="120246" y="5463839"/>
                        <a:ext cx="1247775" cy="525462"/>
                      </a:xfrm>
                      <a:prstGeom prst="rect">
                        <a:avLst/>
                      </a:prstGeom>
                    </p:spPr>
                  </p:pic>
                </p:oleObj>
              </mc:Fallback>
            </mc:AlternateContent>
          </a:graphicData>
        </a:graphic>
      </p:graphicFrame>
      <p:graphicFrame>
        <p:nvGraphicFramePr>
          <p:cNvPr id="14" name="Object 13"/>
          <p:cNvGraphicFramePr>
            <a:graphicFrameLocks noChangeAspect="1"/>
          </p:cNvGraphicFramePr>
          <p:nvPr/>
        </p:nvGraphicFramePr>
        <p:xfrm>
          <a:off x="373063" y="5969988"/>
          <a:ext cx="822325" cy="525462"/>
        </p:xfrm>
        <a:graphic>
          <a:graphicData uri="http://schemas.openxmlformats.org/presentationml/2006/ole">
            <mc:AlternateContent xmlns:mc="http://schemas.openxmlformats.org/markup-compatibility/2006">
              <mc:Choice xmlns:v="urn:schemas-microsoft-com:vml" Requires="v">
                <p:oleObj name="Equation" r:id="rId15" imgW="317500" imgH="203200" progId="Equation.3">
                  <p:embed/>
                </p:oleObj>
              </mc:Choice>
              <mc:Fallback>
                <p:oleObj name="Equation" r:id="rId15" imgW="317500" imgH="203200" progId="Equation.3">
                  <p:embed/>
                  <p:pic>
                    <p:nvPicPr>
                      <p:cNvPr id="14" name="Object 13"/>
                      <p:cNvPicPr/>
                      <p:nvPr/>
                    </p:nvPicPr>
                    <p:blipFill>
                      <a:blip r:embed="rId16"/>
                      <a:stretch>
                        <a:fillRect/>
                      </a:stretch>
                    </p:blipFill>
                    <p:spPr>
                      <a:xfrm>
                        <a:off x="373063" y="5969988"/>
                        <a:ext cx="822325" cy="525462"/>
                      </a:xfrm>
                      <a:prstGeom prst="rect">
                        <a:avLst/>
                      </a:prstGeom>
                    </p:spPr>
                  </p:pic>
                </p:oleObj>
              </mc:Fallback>
            </mc:AlternateContent>
          </a:graphicData>
        </a:graphic>
      </p:graphicFrame>
    </p:spTree>
    <p:extLst>
      <p:ext uri="{BB962C8B-B14F-4D97-AF65-F5344CB8AC3E}">
        <p14:creationId xmlns:p14="http://schemas.microsoft.com/office/powerpoint/2010/main" val="2397219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Bayes Rule (!)</a:t>
            </a:r>
          </a:p>
        </p:txBody>
      </p:sp>
      <p:sp>
        <p:nvSpPr>
          <p:cNvPr id="3" name="Content Placeholder 2"/>
          <p:cNvSpPr>
            <a:spLocks noGrp="1"/>
          </p:cNvSpPr>
          <p:nvPr>
            <p:ph idx="1"/>
          </p:nvPr>
        </p:nvSpPr>
        <p:spPr>
          <a:xfrm>
            <a:off x="457200" y="1600200"/>
            <a:ext cx="8229600" cy="4953000"/>
          </a:xfrm>
        </p:spPr>
        <p:txBody>
          <a:bodyPr>
            <a:normAutofit/>
          </a:bodyPr>
          <a:lstStyle/>
          <a:p>
            <a:endParaRPr lang="en-US" dirty="0"/>
          </a:p>
          <a:p>
            <a:endParaRPr lang="en-US" dirty="0"/>
          </a:p>
          <a:p>
            <a:endParaRPr lang="en-US" dirty="0"/>
          </a:p>
          <a:p>
            <a:endParaRPr lang="en-US" dirty="0"/>
          </a:p>
          <a:p>
            <a:r>
              <a:rPr lang="en-US" sz="2400" dirty="0"/>
              <a:t>	unknown parameter</a:t>
            </a:r>
          </a:p>
          <a:p>
            <a:r>
              <a:rPr lang="en-US" sz="2400" dirty="0"/>
              <a:t>	observation (data)</a:t>
            </a:r>
          </a:p>
          <a:p>
            <a:r>
              <a:rPr lang="en-US" sz="2400" dirty="0"/>
              <a:t>	prior for the parameter</a:t>
            </a:r>
          </a:p>
          <a:p>
            <a:r>
              <a:rPr lang="en-US" sz="2400" dirty="0"/>
              <a:t>	posterior probability of parameter after data</a:t>
            </a:r>
          </a:p>
          <a:p>
            <a:r>
              <a:rPr lang="en-US" sz="2400" dirty="0"/>
              <a:t>	probability data given parameter (likelihood)</a:t>
            </a:r>
          </a:p>
          <a:p>
            <a:r>
              <a:rPr lang="en-US" sz="2400" dirty="0"/>
              <a:t>	marginal distribution of the data</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552450"/>
            <a:ext cx="2895600" cy="3105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aphicFrame>
        <p:nvGraphicFramePr>
          <p:cNvPr id="7" name="Object 6"/>
          <p:cNvGraphicFramePr>
            <a:graphicFrameLocks noChangeAspect="1"/>
          </p:cNvGraphicFramePr>
          <p:nvPr/>
        </p:nvGraphicFramePr>
        <p:xfrm>
          <a:off x="636588" y="1967313"/>
          <a:ext cx="4348162" cy="1220787"/>
        </p:xfrm>
        <a:graphic>
          <a:graphicData uri="http://schemas.openxmlformats.org/presentationml/2006/ole">
            <mc:AlternateContent xmlns:mc="http://schemas.openxmlformats.org/markup-compatibility/2006">
              <mc:Choice xmlns:v="urn:schemas-microsoft-com:vml" Requires="v">
                <p:oleObj name="Equation" r:id="rId3" imgW="1676400" imgH="469900" progId="Equation.3">
                  <p:embed/>
                </p:oleObj>
              </mc:Choice>
              <mc:Fallback>
                <p:oleObj name="Equation" r:id="rId3" imgW="1676400" imgH="469900" progId="Equation.3">
                  <p:embed/>
                  <p:pic>
                    <p:nvPicPr>
                      <p:cNvPr id="7" name="Object 6"/>
                      <p:cNvPicPr/>
                      <p:nvPr/>
                    </p:nvPicPr>
                    <p:blipFill>
                      <a:blip r:embed="rId4"/>
                      <a:stretch>
                        <a:fillRect/>
                      </a:stretch>
                    </p:blipFill>
                    <p:spPr>
                      <a:xfrm>
                        <a:off x="636588" y="1967313"/>
                        <a:ext cx="4348162" cy="1220787"/>
                      </a:xfrm>
                      <a:prstGeom prst="rect">
                        <a:avLst/>
                      </a:prstGeom>
                    </p:spPr>
                  </p:pic>
                </p:oleObj>
              </mc:Fallback>
            </mc:AlternateContent>
          </a:graphicData>
        </a:graphic>
      </p:graphicFrame>
      <p:graphicFrame>
        <p:nvGraphicFramePr>
          <p:cNvPr id="9" name="Object 8"/>
          <p:cNvGraphicFramePr>
            <a:graphicFrameLocks noChangeAspect="1"/>
          </p:cNvGraphicFramePr>
          <p:nvPr/>
        </p:nvGraphicFramePr>
        <p:xfrm>
          <a:off x="759127" y="3355975"/>
          <a:ext cx="328612" cy="460375"/>
        </p:xfrm>
        <a:graphic>
          <a:graphicData uri="http://schemas.openxmlformats.org/presentationml/2006/ole">
            <mc:AlternateContent xmlns:mc="http://schemas.openxmlformats.org/markup-compatibility/2006">
              <mc:Choice xmlns:v="urn:schemas-microsoft-com:vml" Requires="v">
                <p:oleObj name="Equation" r:id="rId5" imgW="127000" imgH="177800" progId="Equation.3">
                  <p:embed/>
                </p:oleObj>
              </mc:Choice>
              <mc:Fallback>
                <p:oleObj name="Equation" r:id="rId5" imgW="127000" imgH="177800" progId="Equation.3">
                  <p:embed/>
                  <p:pic>
                    <p:nvPicPr>
                      <p:cNvPr id="9" name="Object 8"/>
                      <p:cNvPicPr/>
                      <p:nvPr/>
                    </p:nvPicPr>
                    <p:blipFill>
                      <a:blip r:embed="rId6"/>
                      <a:stretch>
                        <a:fillRect/>
                      </a:stretch>
                    </p:blipFill>
                    <p:spPr>
                      <a:xfrm>
                        <a:off x="759127" y="3355975"/>
                        <a:ext cx="328612" cy="460375"/>
                      </a:xfrm>
                      <a:prstGeom prst="rect">
                        <a:avLst/>
                      </a:prstGeom>
                    </p:spPr>
                  </p:pic>
                </p:oleObj>
              </mc:Fallback>
            </mc:AlternateContent>
          </a:graphicData>
        </a:graphic>
      </p:graphicFrame>
      <p:graphicFrame>
        <p:nvGraphicFramePr>
          <p:cNvPr id="10" name="Object 9"/>
          <p:cNvGraphicFramePr>
            <a:graphicFrameLocks noChangeAspect="1"/>
          </p:cNvGraphicFramePr>
          <p:nvPr/>
        </p:nvGraphicFramePr>
        <p:xfrm>
          <a:off x="750424" y="3894550"/>
          <a:ext cx="328613" cy="427038"/>
        </p:xfrm>
        <a:graphic>
          <a:graphicData uri="http://schemas.openxmlformats.org/presentationml/2006/ole">
            <mc:AlternateContent xmlns:mc="http://schemas.openxmlformats.org/markup-compatibility/2006">
              <mc:Choice xmlns:v="urn:schemas-microsoft-com:vml" Requires="v">
                <p:oleObj name="Equation" r:id="rId7" imgW="127000" imgH="165100" progId="Equation.3">
                  <p:embed/>
                </p:oleObj>
              </mc:Choice>
              <mc:Fallback>
                <p:oleObj name="Equation" r:id="rId7" imgW="127000" imgH="165100" progId="Equation.3">
                  <p:embed/>
                  <p:pic>
                    <p:nvPicPr>
                      <p:cNvPr id="10" name="Object 9"/>
                      <p:cNvPicPr/>
                      <p:nvPr/>
                    </p:nvPicPr>
                    <p:blipFill>
                      <a:blip r:embed="rId8"/>
                      <a:stretch>
                        <a:fillRect/>
                      </a:stretch>
                    </p:blipFill>
                    <p:spPr>
                      <a:xfrm>
                        <a:off x="750424" y="3894550"/>
                        <a:ext cx="328613" cy="427038"/>
                      </a:xfrm>
                      <a:prstGeom prst="rect">
                        <a:avLst/>
                      </a:prstGeom>
                    </p:spPr>
                  </p:pic>
                </p:oleObj>
              </mc:Fallback>
            </mc:AlternateContent>
          </a:graphicData>
        </a:graphic>
      </p:graphicFrame>
      <p:graphicFrame>
        <p:nvGraphicFramePr>
          <p:cNvPr id="11" name="Object 10"/>
          <p:cNvGraphicFramePr>
            <a:graphicFrameLocks noChangeAspect="1"/>
          </p:cNvGraphicFramePr>
          <p:nvPr/>
        </p:nvGraphicFramePr>
        <p:xfrm>
          <a:off x="399154" y="4351950"/>
          <a:ext cx="820738" cy="525463"/>
        </p:xfrm>
        <a:graphic>
          <a:graphicData uri="http://schemas.openxmlformats.org/presentationml/2006/ole">
            <mc:AlternateContent xmlns:mc="http://schemas.openxmlformats.org/markup-compatibility/2006">
              <mc:Choice xmlns:v="urn:schemas-microsoft-com:vml" Requires="v">
                <p:oleObj name="Equation" r:id="rId9" imgW="317500" imgH="203200" progId="Equation.3">
                  <p:embed/>
                </p:oleObj>
              </mc:Choice>
              <mc:Fallback>
                <p:oleObj name="Equation" r:id="rId9" imgW="317500" imgH="203200" progId="Equation.3">
                  <p:embed/>
                  <p:pic>
                    <p:nvPicPr>
                      <p:cNvPr id="11" name="Object 10"/>
                      <p:cNvPicPr/>
                      <p:nvPr/>
                    </p:nvPicPr>
                    <p:blipFill>
                      <a:blip r:embed="rId10"/>
                      <a:stretch>
                        <a:fillRect/>
                      </a:stretch>
                    </p:blipFill>
                    <p:spPr>
                      <a:xfrm>
                        <a:off x="399154" y="4351950"/>
                        <a:ext cx="820738" cy="525463"/>
                      </a:xfrm>
                      <a:prstGeom prst="rect">
                        <a:avLst/>
                      </a:prstGeom>
                    </p:spPr>
                  </p:pic>
                </p:oleObj>
              </mc:Fallback>
            </mc:AlternateContent>
          </a:graphicData>
        </a:graphic>
      </p:graphicFrame>
      <p:graphicFrame>
        <p:nvGraphicFramePr>
          <p:cNvPr id="12" name="Object 11"/>
          <p:cNvGraphicFramePr>
            <a:graphicFrameLocks noChangeAspect="1"/>
          </p:cNvGraphicFramePr>
          <p:nvPr/>
        </p:nvGraphicFramePr>
        <p:xfrm>
          <a:off x="128616" y="4941713"/>
          <a:ext cx="1247775" cy="525462"/>
        </p:xfrm>
        <a:graphic>
          <a:graphicData uri="http://schemas.openxmlformats.org/presentationml/2006/ole">
            <mc:AlternateContent xmlns:mc="http://schemas.openxmlformats.org/markup-compatibility/2006">
              <mc:Choice xmlns:v="urn:schemas-microsoft-com:vml" Requires="v">
                <p:oleObj name="Equation" r:id="rId11" imgW="482600" imgH="203200" progId="Equation.3">
                  <p:embed/>
                </p:oleObj>
              </mc:Choice>
              <mc:Fallback>
                <p:oleObj name="Equation" r:id="rId11" imgW="482600" imgH="203200" progId="Equation.3">
                  <p:embed/>
                  <p:pic>
                    <p:nvPicPr>
                      <p:cNvPr id="12" name="Object 11"/>
                      <p:cNvPicPr/>
                      <p:nvPr/>
                    </p:nvPicPr>
                    <p:blipFill>
                      <a:blip r:embed="rId12"/>
                      <a:stretch>
                        <a:fillRect/>
                      </a:stretch>
                    </p:blipFill>
                    <p:spPr>
                      <a:xfrm>
                        <a:off x="128616" y="4941713"/>
                        <a:ext cx="1247775" cy="525462"/>
                      </a:xfrm>
                      <a:prstGeom prst="rect">
                        <a:avLst/>
                      </a:prstGeom>
                    </p:spPr>
                  </p:pic>
                </p:oleObj>
              </mc:Fallback>
            </mc:AlternateContent>
          </a:graphicData>
        </a:graphic>
      </p:graphicFrame>
      <p:graphicFrame>
        <p:nvGraphicFramePr>
          <p:cNvPr id="13" name="Object 12"/>
          <p:cNvGraphicFramePr>
            <a:graphicFrameLocks noChangeAspect="1"/>
          </p:cNvGraphicFramePr>
          <p:nvPr/>
        </p:nvGraphicFramePr>
        <p:xfrm>
          <a:off x="120246" y="5463839"/>
          <a:ext cx="1247775" cy="525462"/>
        </p:xfrm>
        <a:graphic>
          <a:graphicData uri="http://schemas.openxmlformats.org/presentationml/2006/ole">
            <mc:AlternateContent xmlns:mc="http://schemas.openxmlformats.org/markup-compatibility/2006">
              <mc:Choice xmlns:v="urn:schemas-microsoft-com:vml" Requires="v">
                <p:oleObj name="Equation" r:id="rId13" imgW="482600" imgH="203200" progId="Equation.3">
                  <p:embed/>
                </p:oleObj>
              </mc:Choice>
              <mc:Fallback>
                <p:oleObj name="Equation" r:id="rId13" imgW="482600" imgH="203200" progId="Equation.3">
                  <p:embed/>
                  <p:pic>
                    <p:nvPicPr>
                      <p:cNvPr id="13" name="Object 12"/>
                      <p:cNvPicPr/>
                      <p:nvPr/>
                    </p:nvPicPr>
                    <p:blipFill>
                      <a:blip r:embed="rId14"/>
                      <a:stretch>
                        <a:fillRect/>
                      </a:stretch>
                    </p:blipFill>
                    <p:spPr>
                      <a:xfrm>
                        <a:off x="120246" y="5463839"/>
                        <a:ext cx="1247775" cy="525462"/>
                      </a:xfrm>
                      <a:prstGeom prst="rect">
                        <a:avLst/>
                      </a:prstGeom>
                    </p:spPr>
                  </p:pic>
                </p:oleObj>
              </mc:Fallback>
            </mc:AlternateContent>
          </a:graphicData>
        </a:graphic>
      </p:graphicFrame>
      <p:graphicFrame>
        <p:nvGraphicFramePr>
          <p:cNvPr id="14" name="Object 13"/>
          <p:cNvGraphicFramePr>
            <a:graphicFrameLocks noChangeAspect="1"/>
          </p:cNvGraphicFramePr>
          <p:nvPr/>
        </p:nvGraphicFramePr>
        <p:xfrm>
          <a:off x="373063" y="5969988"/>
          <a:ext cx="822325" cy="525462"/>
        </p:xfrm>
        <a:graphic>
          <a:graphicData uri="http://schemas.openxmlformats.org/presentationml/2006/ole">
            <mc:AlternateContent xmlns:mc="http://schemas.openxmlformats.org/markup-compatibility/2006">
              <mc:Choice xmlns:v="urn:schemas-microsoft-com:vml" Requires="v">
                <p:oleObj name="Equation" r:id="rId15" imgW="317500" imgH="203200" progId="Equation.3">
                  <p:embed/>
                </p:oleObj>
              </mc:Choice>
              <mc:Fallback>
                <p:oleObj name="Equation" r:id="rId15" imgW="317500" imgH="203200" progId="Equation.3">
                  <p:embed/>
                  <p:pic>
                    <p:nvPicPr>
                      <p:cNvPr id="14" name="Object 13"/>
                      <p:cNvPicPr/>
                      <p:nvPr/>
                    </p:nvPicPr>
                    <p:blipFill>
                      <a:blip r:embed="rId16"/>
                      <a:stretch>
                        <a:fillRect/>
                      </a:stretch>
                    </p:blipFill>
                    <p:spPr>
                      <a:xfrm>
                        <a:off x="373063" y="5969988"/>
                        <a:ext cx="822325" cy="525462"/>
                      </a:xfrm>
                      <a:prstGeom prst="rect">
                        <a:avLst/>
                      </a:prstGeom>
                    </p:spPr>
                  </p:pic>
                </p:oleObj>
              </mc:Fallback>
            </mc:AlternateContent>
          </a:graphicData>
        </a:graphic>
      </p:graphicFrame>
    </p:spTree>
    <p:extLst>
      <p:ext uri="{BB962C8B-B14F-4D97-AF65-F5344CB8AC3E}">
        <p14:creationId xmlns:p14="http://schemas.microsoft.com/office/powerpoint/2010/main" val="3597754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66A98-C85C-B7EA-8A79-67597906972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CC2689A-3A19-196A-B2DF-D03B708E9361}"/>
              </a:ext>
            </a:extLst>
          </p:cNvPr>
          <p:cNvSpPr>
            <a:spLocks noGrp="1"/>
          </p:cNvSpPr>
          <p:nvPr>
            <p:ph type="title"/>
          </p:nvPr>
        </p:nvSpPr>
        <p:spPr/>
        <p:txBody>
          <a:bodyPr/>
          <a:lstStyle/>
          <a:p>
            <a:r>
              <a:rPr lang="en-US" dirty="0"/>
              <a:t>Hierarchies</a:t>
            </a:r>
          </a:p>
        </p:txBody>
      </p:sp>
      <p:pic>
        <p:nvPicPr>
          <p:cNvPr id="15" name="Picture 14" descr="Hierarchical Bayesian Model - an overview | ScienceDirect Topics">
            <a:extLst>
              <a:ext uri="{FF2B5EF4-FFF2-40B4-BE49-F238E27FC236}">
                <a16:creationId xmlns:a16="http://schemas.microsoft.com/office/drawing/2014/main" id="{2C04EA84-6EE0-8789-E66C-504E43EE3B3E}"/>
              </a:ext>
            </a:extLst>
          </p:cNvPr>
          <p:cNvPicPr>
            <a:picLocks noChangeAspect="1"/>
          </p:cNvPicPr>
          <p:nvPr/>
        </p:nvPicPr>
        <p:blipFill>
          <a:blip r:embed="rId2"/>
          <a:stretch>
            <a:fillRect/>
          </a:stretch>
        </p:blipFill>
        <p:spPr>
          <a:xfrm>
            <a:off x="1321344" y="1693889"/>
            <a:ext cx="6501312" cy="4816521"/>
          </a:xfrm>
          <a:prstGeom prst="rect">
            <a:avLst/>
          </a:prstGeom>
        </p:spPr>
      </p:pic>
    </p:spTree>
    <p:extLst>
      <p:ext uri="{BB962C8B-B14F-4D97-AF65-F5344CB8AC3E}">
        <p14:creationId xmlns:p14="http://schemas.microsoft.com/office/powerpoint/2010/main" val="3806782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When “Idealized” becomes Reality</a:t>
            </a:r>
          </a:p>
        </p:txBody>
      </p:sp>
      <p:sp>
        <p:nvSpPr>
          <p:cNvPr id="5" name="Content Placeholder 4"/>
          <p:cNvSpPr>
            <a:spLocks noGrp="1"/>
          </p:cNvSpPr>
          <p:nvPr>
            <p:ph idx="1"/>
          </p:nvPr>
        </p:nvSpPr>
        <p:spPr>
          <a:xfrm>
            <a:off x="457200" y="1752600"/>
            <a:ext cx="4733925" cy="4373563"/>
          </a:xfrm>
        </p:spPr>
        <p:txBody>
          <a:bodyPr>
            <a:normAutofit lnSpcReduction="10000"/>
          </a:bodyPr>
          <a:lstStyle/>
          <a:p>
            <a:pPr marL="342900" indent="-342900">
              <a:buFont typeface="Arial"/>
              <a:buChar char="•"/>
            </a:pPr>
            <a:r>
              <a:rPr lang="en-US" dirty="0"/>
              <a:t>First artificial heart in a dog, by Vladimir </a:t>
            </a:r>
            <a:r>
              <a:rPr lang="en-US" dirty="0" err="1"/>
              <a:t>Demikhov</a:t>
            </a:r>
            <a:r>
              <a:rPr lang="en-US" dirty="0"/>
              <a:t> in 1937</a:t>
            </a:r>
          </a:p>
          <a:p>
            <a:pPr marL="342900" indent="-342900">
              <a:buFont typeface="Arial"/>
              <a:buChar char="•"/>
            </a:pPr>
            <a:endParaRPr lang="en-US" dirty="0"/>
          </a:p>
          <a:p>
            <a:pPr marL="342900" indent="-342900">
              <a:buFont typeface="Arial"/>
              <a:buChar char="•"/>
            </a:pPr>
            <a:r>
              <a:rPr lang="en-US" dirty="0"/>
              <a:t>First artificial human heart designed by  Robert </a:t>
            </a:r>
            <a:r>
              <a:rPr lang="en-US" dirty="0" err="1"/>
              <a:t>Jarvik</a:t>
            </a:r>
            <a:r>
              <a:rPr lang="en-US" dirty="0"/>
              <a:t> and Willem Johan </a:t>
            </a:r>
            <a:r>
              <a:rPr lang="en-US" dirty="0" err="1"/>
              <a:t>Kolff</a:t>
            </a:r>
            <a:endParaRPr lang="en-US" dirty="0"/>
          </a:p>
          <a:p>
            <a:pPr marL="342900" indent="-342900">
              <a:buFont typeface="Arial"/>
              <a:buChar char="•"/>
            </a:pPr>
            <a:endParaRPr lang="en-US" dirty="0"/>
          </a:p>
          <a:p>
            <a:pPr marL="342900" indent="-342900">
              <a:buFont typeface="Arial"/>
              <a:buChar char="•"/>
            </a:pPr>
            <a:r>
              <a:rPr lang="en-US" dirty="0"/>
              <a:t>Implanted in a patient Barney Clark in 1982</a:t>
            </a:r>
          </a:p>
          <a:p>
            <a:pPr marL="342900" indent="-342900">
              <a:buFont typeface="Arial"/>
              <a:buChar char="•"/>
            </a:pPr>
            <a:endParaRPr lang="en-US" dirty="0"/>
          </a:p>
          <a:p>
            <a:pPr marL="342900" indent="-342900">
              <a:buFont typeface="Arial"/>
              <a:buChar char="•"/>
            </a:pPr>
            <a:r>
              <a:rPr lang="en-US" dirty="0"/>
              <a:t>Patient survived with implant for 112 days</a:t>
            </a:r>
          </a:p>
        </p:txBody>
      </p:sp>
      <p:pic>
        <p:nvPicPr>
          <p:cNvPr id="4" name="Picture 3"/>
          <p:cNvPicPr>
            <a:picLocks noChangeAspect="1"/>
          </p:cNvPicPr>
          <p:nvPr/>
        </p:nvPicPr>
        <p:blipFill>
          <a:blip r:embed="rId3"/>
          <a:stretch>
            <a:fillRect/>
          </a:stretch>
        </p:blipFill>
        <p:spPr>
          <a:xfrm>
            <a:off x="5533355" y="3028052"/>
            <a:ext cx="3398591" cy="2859986"/>
          </a:xfrm>
          <a:prstGeom prst="rect">
            <a:avLst/>
          </a:prstGeom>
        </p:spPr>
      </p:pic>
      <p:pic>
        <p:nvPicPr>
          <p:cNvPr id="7" name="Picture 6"/>
          <p:cNvPicPr>
            <a:picLocks noChangeAspect="1"/>
          </p:cNvPicPr>
          <p:nvPr/>
        </p:nvPicPr>
        <p:blipFill>
          <a:blip r:embed="rId4"/>
          <a:stretch>
            <a:fillRect/>
          </a:stretch>
        </p:blipFill>
        <p:spPr>
          <a:xfrm>
            <a:off x="5769634" y="250401"/>
            <a:ext cx="3030872" cy="2178897"/>
          </a:xfrm>
          <a:prstGeom prst="rect">
            <a:avLst/>
          </a:prstGeom>
        </p:spPr>
      </p:pic>
      <p:sp>
        <p:nvSpPr>
          <p:cNvPr id="8" name="TextBox 7"/>
          <p:cNvSpPr txBox="1"/>
          <p:nvPr/>
        </p:nvSpPr>
        <p:spPr>
          <a:xfrm>
            <a:off x="5656086" y="2418834"/>
            <a:ext cx="3446045" cy="369332"/>
          </a:xfrm>
          <a:prstGeom prst="rect">
            <a:avLst/>
          </a:prstGeom>
          <a:noFill/>
        </p:spPr>
        <p:txBody>
          <a:bodyPr wrap="square" rtlCol="0">
            <a:spAutoFit/>
          </a:bodyPr>
          <a:lstStyle/>
          <a:p>
            <a:r>
              <a:rPr lang="en-US" dirty="0"/>
              <a:t>Jarvik-7: the first artificial heart</a:t>
            </a:r>
          </a:p>
        </p:txBody>
      </p:sp>
      <p:sp>
        <p:nvSpPr>
          <p:cNvPr id="11" name="TextBox 10"/>
          <p:cNvSpPr txBox="1"/>
          <p:nvPr/>
        </p:nvSpPr>
        <p:spPr>
          <a:xfrm>
            <a:off x="5374605" y="5848907"/>
            <a:ext cx="4511505" cy="369332"/>
          </a:xfrm>
          <a:prstGeom prst="rect">
            <a:avLst/>
          </a:prstGeom>
          <a:noFill/>
        </p:spPr>
        <p:txBody>
          <a:bodyPr wrap="square" rtlCol="0">
            <a:spAutoFit/>
          </a:bodyPr>
          <a:lstStyle/>
          <a:p>
            <a:r>
              <a:rPr lang="en-US" dirty="0" err="1"/>
              <a:t>AbioCor</a:t>
            </a:r>
            <a:r>
              <a:rPr lang="en-US" dirty="0"/>
              <a:t> Total Replacement (2009)</a:t>
            </a:r>
          </a:p>
        </p:txBody>
      </p:sp>
    </p:spTree>
    <p:extLst>
      <p:ext uri="{BB962C8B-B14F-4D97-AF65-F5344CB8AC3E}">
        <p14:creationId xmlns:p14="http://schemas.microsoft.com/office/powerpoint/2010/main" val="276141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04AF1-6BB9-6D3E-4EF6-A3074A519D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126023-4F81-E417-D221-6C21CF574B5F}"/>
              </a:ext>
            </a:extLst>
          </p:cNvPr>
          <p:cNvSpPr>
            <a:spLocks noGrp="1"/>
          </p:cNvSpPr>
          <p:nvPr>
            <p:ph type="title"/>
          </p:nvPr>
        </p:nvSpPr>
        <p:spPr>
          <a:xfrm>
            <a:off x="457200" y="152718"/>
            <a:ext cx="8258175" cy="3133408"/>
          </a:xfrm>
        </p:spPr>
        <p:txBody>
          <a:bodyPr>
            <a:normAutofit/>
          </a:bodyPr>
          <a:lstStyle/>
          <a:p>
            <a:r>
              <a:rPr lang="en-US" dirty="0">
                <a:solidFill>
                  <a:schemeClr val="tx1"/>
                </a:solidFill>
              </a:rPr>
              <a:t>A good Stopping Point For Day 1</a:t>
            </a:r>
            <a:br>
              <a:rPr lang="en-US" dirty="0">
                <a:solidFill>
                  <a:schemeClr val="tx1"/>
                </a:solidFill>
              </a:rPr>
            </a:br>
            <a:br>
              <a:rPr lang="en-US" dirty="0">
                <a:solidFill>
                  <a:schemeClr val="tx1"/>
                </a:solidFill>
              </a:rPr>
            </a:br>
            <a:br>
              <a:rPr lang="en-US" dirty="0">
                <a:solidFill>
                  <a:schemeClr val="tx1"/>
                </a:solidFill>
              </a:rPr>
            </a:br>
            <a:endParaRPr lang="en-US" dirty="0">
              <a:solidFill>
                <a:schemeClr val="tx1"/>
              </a:solidFill>
            </a:endParaRPr>
          </a:p>
        </p:txBody>
      </p:sp>
      <p:pic>
        <p:nvPicPr>
          <p:cNvPr id="4" name="Picture 3">
            <a:extLst>
              <a:ext uri="{FF2B5EF4-FFF2-40B4-BE49-F238E27FC236}">
                <a16:creationId xmlns:a16="http://schemas.microsoft.com/office/drawing/2014/main" id="{0F1EBAA8-3393-583C-39FC-6E4C8948B140}"/>
              </a:ext>
            </a:extLst>
          </p:cNvPr>
          <p:cNvPicPr>
            <a:picLocks noChangeAspect="1"/>
          </p:cNvPicPr>
          <p:nvPr/>
        </p:nvPicPr>
        <p:blipFill>
          <a:blip r:embed="rId2"/>
          <a:stretch>
            <a:fillRect/>
          </a:stretch>
        </p:blipFill>
        <p:spPr>
          <a:xfrm>
            <a:off x="457200" y="1980687"/>
            <a:ext cx="7986023" cy="4618182"/>
          </a:xfrm>
          <a:prstGeom prst="rect">
            <a:avLst/>
          </a:prstGeom>
        </p:spPr>
      </p:pic>
      <p:pic>
        <p:nvPicPr>
          <p:cNvPr id="3" name="Picture 2">
            <a:extLst>
              <a:ext uri="{FF2B5EF4-FFF2-40B4-BE49-F238E27FC236}">
                <a16:creationId xmlns:a16="http://schemas.microsoft.com/office/drawing/2014/main" id="{3177A791-C870-1BE1-26DF-324AA671926F}"/>
              </a:ext>
            </a:extLst>
          </p:cNvPr>
          <p:cNvPicPr>
            <a:picLocks noChangeAspect="1"/>
          </p:cNvPicPr>
          <p:nvPr/>
        </p:nvPicPr>
        <p:blipFill>
          <a:blip r:embed="rId3"/>
          <a:stretch>
            <a:fillRect/>
          </a:stretch>
        </p:blipFill>
        <p:spPr>
          <a:xfrm>
            <a:off x="285452" y="1888761"/>
            <a:ext cx="8573096" cy="4816521"/>
          </a:xfrm>
          <a:prstGeom prst="rect">
            <a:avLst/>
          </a:prstGeom>
        </p:spPr>
      </p:pic>
    </p:spTree>
    <p:extLst>
      <p:ext uri="{BB962C8B-B14F-4D97-AF65-F5344CB8AC3E}">
        <p14:creationId xmlns:p14="http://schemas.microsoft.com/office/powerpoint/2010/main" val="3138909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Conjugate priors</a:t>
            </a:r>
          </a:p>
        </p:txBody>
      </p:sp>
      <p:sp>
        <p:nvSpPr>
          <p:cNvPr id="3" name="Content Placeholder 2"/>
          <p:cNvSpPr>
            <a:spLocks noGrp="1"/>
          </p:cNvSpPr>
          <p:nvPr>
            <p:ph idx="1"/>
          </p:nvPr>
        </p:nvSpPr>
        <p:spPr/>
        <p:txBody>
          <a:bodyPr/>
          <a:lstStyle/>
          <a:p>
            <a:pPr marL="342900" indent="-342900">
              <a:buFont typeface="Arial"/>
              <a:buChar char="•"/>
            </a:pPr>
            <a:r>
              <a:rPr lang="en-US" dirty="0"/>
              <a:t>A family of probability distributions is said to be conjugate if given that a prior is a member of a particular family, the posterior belongs to the same member</a:t>
            </a:r>
          </a:p>
          <a:p>
            <a:pPr marL="342900" indent="-342900">
              <a:buFont typeface="Arial"/>
              <a:buChar char="•"/>
            </a:pPr>
            <a:endParaRPr lang="en-US" dirty="0"/>
          </a:p>
          <a:p>
            <a:pPr marL="342900" indent="-342900">
              <a:buFont typeface="Arial"/>
              <a:buChar char="•"/>
            </a:pPr>
            <a:r>
              <a:rPr lang="en-US" dirty="0"/>
              <a:t>For the binomial model, the Beta prior is conjugate:</a:t>
            </a:r>
          </a:p>
        </p:txBody>
      </p:sp>
      <p:graphicFrame>
        <p:nvGraphicFramePr>
          <p:cNvPr id="6" name="Object 5"/>
          <p:cNvGraphicFramePr>
            <a:graphicFrameLocks noChangeAspect="1"/>
          </p:cNvGraphicFramePr>
          <p:nvPr/>
        </p:nvGraphicFramePr>
        <p:xfrm>
          <a:off x="2961889" y="4187461"/>
          <a:ext cx="4731460" cy="1557188"/>
        </p:xfrm>
        <a:graphic>
          <a:graphicData uri="http://schemas.openxmlformats.org/presentationml/2006/ole">
            <mc:AlternateContent xmlns:mc="http://schemas.openxmlformats.org/markup-compatibility/2006">
              <mc:Choice xmlns:v="urn:schemas-microsoft-com:vml" Requires="v">
                <p:oleObj name="Equation" r:id="rId2" imgW="2006600" imgH="660400" progId="Equation.3">
                  <p:embed/>
                </p:oleObj>
              </mc:Choice>
              <mc:Fallback>
                <p:oleObj name="Equation" r:id="rId2" imgW="2006600" imgH="660400" progId="Equation.3">
                  <p:embed/>
                  <p:pic>
                    <p:nvPicPr>
                      <p:cNvPr id="6" name="Object 5"/>
                      <p:cNvPicPr/>
                      <p:nvPr/>
                    </p:nvPicPr>
                    <p:blipFill>
                      <a:blip r:embed="rId3"/>
                      <a:stretch>
                        <a:fillRect/>
                      </a:stretch>
                    </p:blipFill>
                    <p:spPr>
                      <a:xfrm>
                        <a:off x="2961889" y="4187461"/>
                        <a:ext cx="4731460" cy="1557188"/>
                      </a:xfrm>
                      <a:prstGeom prst="rect">
                        <a:avLst/>
                      </a:prstGeom>
                    </p:spPr>
                  </p:pic>
                </p:oleObj>
              </mc:Fallback>
            </mc:AlternateContent>
          </a:graphicData>
        </a:graphic>
      </p:graphicFrame>
      <p:sp>
        <p:nvSpPr>
          <p:cNvPr id="8" name="TextBox 7"/>
          <p:cNvSpPr txBox="1"/>
          <p:nvPr/>
        </p:nvSpPr>
        <p:spPr>
          <a:xfrm>
            <a:off x="1463036" y="4219611"/>
            <a:ext cx="1221880" cy="400110"/>
          </a:xfrm>
          <a:prstGeom prst="rect">
            <a:avLst/>
          </a:prstGeom>
          <a:noFill/>
        </p:spPr>
        <p:txBody>
          <a:bodyPr wrap="square" rtlCol="0">
            <a:spAutoFit/>
          </a:bodyPr>
          <a:lstStyle/>
          <a:p>
            <a:r>
              <a:rPr lang="en-US" sz="2000" dirty="0"/>
              <a:t>Prior:</a:t>
            </a:r>
          </a:p>
        </p:txBody>
      </p:sp>
      <p:sp>
        <p:nvSpPr>
          <p:cNvPr id="9" name="TextBox 8"/>
          <p:cNvSpPr txBox="1"/>
          <p:nvPr/>
        </p:nvSpPr>
        <p:spPr>
          <a:xfrm>
            <a:off x="1470743" y="4773316"/>
            <a:ext cx="1471410" cy="400110"/>
          </a:xfrm>
          <a:prstGeom prst="rect">
            <a:avLst/>
          </a:prstGeom>
          <a:noFill/>
        </p:spPr>
        <p:txBody>
          <a:bodyPr wrap="square" rtlCol="0">
            <a:spAutoFit/>
          </a:bodyPr>
          <a:lstStyle/>
          <a:p>
            <a:r>
              <a:rPr lang="en-US" sz="2000" dirty="0"/>
              <a:t>Likelihood:</a:t>
            </a:r>
          </a:p>
        </p:txBody>
      </p:sp>
      <p:sp>
        <p:nvSpPr>
          <p:cNvPr id="10" name="TextBox 9"/>
          <p:cNvSpPr txBox="1"/>
          <p:nvPr/>
        </p:nvSpPr>
        <p:spPr>
          <a:xfrm>
            <a:off x="1470743" y="5304361"/>
            <a:ext cx="1471410" cy="400110"/>
          </a:xfrm>
          <a:prstGeom prst="rect">
            <a:avLst/>
          </a:prstGeom>
          <a:noFill/>
        </p:spPr>
        <p:txBody>
          <a:bodyPr wrap="square" rtlCol="0">
            <a:spAutoFit/>
          </a:bodyPr>
          <a:lstStyle/>
          <a:p>
            <a:r>
              <a:rPr lang="en-US" sz="2000" dirty="0"/>
              <a:t>Posterior:</a:t>
            </a:r>
          </a:p>
        </p:txBody>
      </p:sp>
    </p:spTree>
    <p:extLst>
      <p:ext uri="{BB962C8B-B14F-4D97-AF65-F5344CB8AC3E}">
        <p14:creationId xmlns:p14="http://schemas.microsoft.com/office/powerpoint/2010/main" val="3450703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329955"/>
            <a:ext cx="4471147" cy="8001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Cumulative Feature of Bayes</a:t>
            </a:r>
          </a:p>
        </p:txBody>
      </p:sp>
      <p:sp>
        <p:nvSpPr>
          <p:cNvPr id="3" name="Content Placeholder 2"/>
          <p:cNvSpPr>
            <a:spLocks noGrp="1"/>
          </p:cNvSpPr>
          <p:nvPr>
            <p:ph idx="1"/>
          </p:nvPr>
        </p:nvSpPr>
        <p:spPr/>
        <p:txBody>
          <a:bodyPr/>
          <a:lstStyle/>
          <a:p>
            <a:pPr marL="342900" indent="-342900">
              <a:buFont typeface="Arial"/>
              <a:buChar char="•"/>
            </a:pPr>
            <a:r>
              <a:rPr lang="en-US" dirty="0"/>
              <a:t>“Today’s posterior is tomorrow’s prior”</a:t>
            </a:r>
          </a:p>
          <a:p>
            <a:pPr marL="342900" indent="-342900">
              <a:buFont typeface="Arial"/>
              <a:buChar char="•"/>
            </a:pPr>
            <a:endParaRPr lang="en-US" dirty="0"/>
          </a:p>
          <a:p>
            <a:pPr marL="342900" indent="-342900">
              <a:buFont typeface="Arial"/>
              <a:buChar char="•"/>
            </a:pPr>
            <a:r>
              <a:rPr lang="en-US" dirty="0"/>
              <a:t>As the prior should reflect our belief about a process and unknown quantity (parameter), we should update our prior on the basis of the observed data</a:t>
            </a:r>
          </a:p>
          <a:p>
            <a:pPr marL="342900" indent="-342900">
              <a:buFont typeface="Arial"/>
              <a:buChar char="•"/>
            </a:pPr>
            <a:endParaRPr lang="en-US" dirty="0"/>
          </a:p>
          <a:p>
            <a:pPr marL="342900" indent="-342900">
              <a:buFont typeface="Arial"/>
              <a:buChar char="•"/>
            </a:pPr>
            <a:r>
              <a:rPr lang="en-US" dirty="0"/>
              <a:t>That means that in the next experiment, our new prior is informed by our old prior, as well as the data from Exp. 1</a:t>
            </a:r>
          </a:p>
          <a:p>
            <a:pPr marL="342900" indent="-342900">
              <a:buFont typeface="Arial"/>
              <a:buChar char="•"/>
            </a:pPr>
            <a:endParaRPr lang="en-US" dirty="0"/>
          </a:p>
          <a:p>
            <a:pPr marL="342900" indent="-342900">
              <a:buFont typeface="Arial"/>
              <a:buChar char="•"/>
            </a:pPr>
            <a:endParaRPr lang="en-US" dirty="0"/>
          </a:p>
        </p:txBody>
      </p:sp>
    </p:spTree>
    <p:extLst>
      <p:ext uri="{BB962C8B-B14F-4D97-AF65-F5344CB8AC3E}">
        <p14:creationId xmlns:p14="http://schemas.microsoft.com/office/powerpoint/2010/main" val="284225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fade">
                                      <p:cBhvr>
                                        <p:cTn id="7"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083083" cy="1371600"/>
          </a:xfrm>
        </p:spPr>
        <p:txBody>
          <a:bodyPr/>
          <a:lstStyle/>
          <a:p>
            <a:r>
              <a:rPr lang="en-US" dirty="0"/>
              <a:t>Example: Alien coins</a:t>
            </a:r>
          </a:p>
        </p:txBody>
      </p:sp>
      <p:sp>
        <p:nvSpPr>
          <p:cNvPr id="7" name="Content Placeholder 6"/>
          <p:cNvSpPr>
            <a:spLocks noGrp="1"/>
          </p:cNvSpPr>
          <p:nvPr>
            <p:ph idx="1"/>
          </p:nvPr>
        </p:nvSpPr>
        <p:spPr>
          <a:xfrm>
            <a:off x="457200" y="1752600"/>
            <a:ext cx="5563450" cy="4849073"/>
          </a:xfrm>
        </p:spPr>
        <p:txBody>
          <a:bodyPr>
            <a:normAutofit/>
          </a:bodyPr>
          <a:lstStyle/>
          <a:p>
            <a:pPr marL="342900" indent="-342900">
              <a:buFont typeface="Arial"/>
              <a:buChar char="•"/>
            </a:pPr>
            <a:r>
              <a:rPr lang="en-US" dirty="0"/>
              <a:t>Suppose our data are the result of a coin flipping experiment</a:t>
            </a:r>
          </a:p>
          <a:p>
            <a:pPr marL="342900" indent="-342900">
              <a:buFont typeface="Arial"/>
              <a:buChar char="•"/>
            </a:pPr>
            <a:endParaRPr lang="en-US" dirty="0"/>
          </a:p>
          <a:p>
            <a:pPr marL="342900" indent="-342900">
              <a:buFont typeface="Arial"/>
              <a:buChar char="•"/>
            </a:pPr>
            <a:r>
              <a:rPr lang="en-US" dirty="0"/>
              <a:t>Suppose this is an alien coin with some magnetic properties on one side that distorts the probability of observing a particular side (i.e., heads or tails) away from 0.5</a:t>
            </a:r>
          </a:p>
          <a:p>
            <a:pPr marL="342900" indent="-342900">
              <a:buFont typeface="Arial"/>
              <a:buChar char="•"/>
            </a:pPr>
            <a:endParaRPr lang="en-US" dirty="0"/>
          </a:p>
          <a:p>
            <a:pPr marL="342900" indent="-342900">
              <a:buFont typeface="Arial"/>
              <a:buChar char="•"/>
            </a:pPr>
            <a:r>
              <a:rPr lang="en-US" dirty="0"/>
              <a:t>Your goal is to estimate the probability of observing a “head” outcome given a fixed set of coin flips</a:t>
            </a:r>
          </a:p>
        </p:txBody>
      </p:sp>
      <p:pic>
        <p:nvPicPr>
          <p:cNvPr id="6" name="Picture 5"/>
          <p:cNvPicPr>
            <a:picLocks noChangeAspect="1"/>
          </p:cNvPicPr>
          <p:nvPr/>
        </p:nvPicPr>
        <p:blipFill>
          <a:blip r:embed="rId3"/>
          <a:stretch>
            <a:fillRect/>
          </a:stretch>
        </p:blipFill>
        <p:spPr>
          <a:xfrm>
            <a:off x="6084958" y="3968350"/>
            <a:ext cx="2857500" cy="2857500"/>
          </a:xfrm>
          <a:prstGeom prst="rect">
            <a:avLst/>
          </a:prstGeom>
        </p:spPr>
      </p:pic>
      <p:pic>
        <p:nvPicPr>
          <p:cNvPr id="8" name="Picture 7"/>
          <p:cNvPicPr>
            <a:picLocks noChangeAspect="1"/>
          </p:cNvPicPr>
          <p:nvPr/>
        </p:nvPicPr>
        <p:blipFill>
          <a:blip r:embed="rId4"/>
          <a:stretch>
            <a:fillRect/>
          </a:stretch>
        </p:blipFill>
        <p:spPr>
          <a:xfrm>
            <a:off x="6084958" y="1591850"/>
            <a:ext cx="2857501" cy="2325437"/>
          </a:xfrm>
          <a:prstGeom prst="rect">
            <a:avLst/>
          </a:prstGeom>
        </p:spPr>
      </p:pic>
    </p:spTree>
    <p:extLst>
      <p:ext uri="{BB962C8B-B14F-4D97-AF65-F5344CB8AC3E}">
        <p14:creationId xmlns:p14="http://schemas.microsoft.com/office/powerpoint/2010/main" val="175183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lstStyle/>
          <a:p>
            <a:r>
              <a:rPr lang="en-US" dirty="0"/>
              <a:t>Binomial Distribution</a:t>
            </a:r>
          </a:p>
        </p:txBody>
      </p:sp>
      <p:sp>
        <p:nvSpPr>
          <p:cNvPr id="3" name="Content Placeholder 2"/>
          <p:cNvSpPr>
            <a:spLocks noGrp="1"/>
          </p:cNvSpPr>
          <p:nvPr>
            <p:ph idx="1"/>
          </p:nvPr>
        </p:nvSpPr>
        <p:spPr>
          <a:xfrm>
            <a:off x="457200" y="1752600"/>
            <a:ext cx="7620000" cy="4741703"/>
          </a:xfrm>
        </p:spPr>
        <p:txBody>
          <a:bodyPr>
            <a:normAutofit/>
          </a:bodyPr>
          <a:lstStyle/>
          <a:p>
            <a:pPr marL="342900" indent="-342900">
              <a:buFont typeface="Arial"/>
              <a:buChar char="•"/>
            </a:pPr>
            <a:r>
              <a:rPr lang="en-US" dirty="0"/>
              <a:t>The data consist of a vector of “heads” and “tails”</a:t>
            </a:r>
          </a:p>
          <a:p>
            <a:pPr marL="342900" indent="-342900">
              <a:buFont typeface="Arial"/>
              <a:buChar char="•"/>
            </a:pPr>
            <a:r>
              <a:rPr lang="en-US" dirty="0"/>
              <a:t>Recode these to be a set of 1s and 0s (arbitrary)</a:t>
            </a:r>
          </a:p>
          <a:p>
            <a:r>
              <a:rPr lang="en-US" dirty="0"/>
              <a:t>   		          {1,1,0,1,1,1,0,1,1,1}</a:t>
            </a:r>
          </a:p>
          <a:p>
            <a:pPr marL="342900" indent="-342900">
              <a:buFont typeface="Arial"/>
              <a:buChar char="•"/>
            </a:pPr>
            <a:r>
              <a:rPr lang="en-US" dirty="0"/>
              <a:t>One good model for describing the distribution of the number of heads (or 1s) is the binomial distribution</a:t>
            </a:r>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r>
              <a:rPr lang="en-US" dirty="0"/>
              <a:t>The parameter p describes the “single-trial” success probability of each coin flip.</a:t>
            </a:r>
          </a:p>
          <a:p>
            <a:pPr marL="342900" indent="-342900">
              <a:buFont typeface="Arial"/>
              <a:buChar char="•"/>
            </a:pPr>
            <a:r>
              <a:rPr lang="en-US" dirty="0"/>
              <a:t>The variable x describes the data (the number of heads), and n is the number of trials (i.e., flips)</a:t>
            </a:r>
          </a:p>
          <a:p>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BF75B69-E82B-B78B-7A10-01EA0449ED60}"/>
                  </a:ext>
                </a:extLst>
              </p:cNvPr>
              <p:cNvSpPr txBox="1"/>
              <p:nvPr/>
            </p:nvSpPr>
            <p:spPr>
              <a:xfrm>
                <a:off x="2703408" y="3844560"/>
                <a:ext cx="3425105" cy="5577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e>
                          <m:r>
                            <a:rPr lang="en-US" b="0" i="1" smtClean="0">
                              <a:latin typeface="Cambria Math" panose="02040503050406030204" pitchFamily="18" charset="0"/>
                            </a:rPr>
                            <m:t>𝑝</m:t>
                          </m:r>
                        </m:e>
                      </m:d>
                      <m:r>
                        <a:rPr lang="en-US" b="0" i="1" smtClean="0">
                          <a:latin typeface="Cambria Math" panose="02040503050406030204" pitchFamily="18" charset="0"/>
                        </a:rPr>
                        <m:t>=</m:t>
                      </m:r>
                      <m:f>
                        <m:fPr>
                          <m:ctrlPr>
                            <a:rPr lang="en-US"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m:t>
                          </m:r>
                        </m:num>
                        <m:den>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den>
                      </m:f>
                      <m:sSup>
                        <m:sSupPr>
                          <m:ctrlPr>
                            <a:rPr lang="en-US"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𝑥</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m:t>
                          </m:r>
                        </m:e>
                        <m:sup>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𝑥</m:t>
                          </m:r>
                        </m:sup>
                      </m:sSup>
                    </m:oMath>
                  </m:oMathPara>
                </a14:m>
                <a:endParaRPr lang="en-US" dirty="0"/>
              </a:p>
            </p:txBody>
          </p:sp>
        </mc:Choice>
        <mc:Fallback xmlns="">
          <p:sp>
            <p:nvSpPr>
              <p:cNvPr id="7" name="TextBox 6">
                <a:extLst>
                  <a:ext uri="{FF2B5EF4-FFF2-40B4-BE49-F238E27FC236}">
                    <a16:creationId xmlns:a16="http://schemas.microsoft.com/office/drawing/2014/main" id="{BBF75B69-E82B-B78B-7A10-01EA0449ED60}"/>
                  </a:ext>
                </a:extLst>
              </p:cNvPr>
              <p:cNvSpPr txBox="1">
                <a:spLocks noRot="1" noChangeAspect="1" noMove="1" noResize="1" noEditPoints="1" noAdjustHandles="1" noChangeArrowheads="1" noChangeShapeType="1" noTextEdit="1"/>
              </p:cNvSpPr>
              <p:nvPr/>
            </p:nvSpPr>
            <p:spPr>
              <a:xfrm>
                <a:off x="2703408" y="3844560"/>
                <a:ext cx="3425105" cy="557781"/>
              </a:xfrm>
              <a:prstGeom prst="rect">
                <a:avLst/>
              </a:prstGeom>
              <a:blipFill>
                <a:blip r:embed="rId2"/>
                <a:stretch>
                  <a:fillRect l="-1845" t="-2222" b="-4444"/>
                </a:stretch>
              </a:blipFill>
            </p:spPr>
            <p:txBody>
              <a:bodyPr/>
              <a:lstStyle/>
              <a:p>
                <a:r>
                  <a:rPr lang="en-US">
                    <a:noFill/>
                  </a:rPr>
                  <a:t> </a:t>
                </a:r>
              </a:p>
            </p:txBody>
          </p:sp>
        </mc:Fallback>
      </mc:AlternateContent>
    </p:spTree>
    <p:extLst>
      <p:ext uri="{BB962C8B-B14F-4D97-AF65-F5344CB8AC3E}">
        <p14:creationId xmlns:p14="http://schemas.microsoft.com/office/powerpoint/2010/main" val="522060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prior for p</a:t>
            </a:r>
          </a:p>
        </p:txBody>
      </p:sp>
      <p:sp>
        <p:nvSpPr>
          <p:cNvPr id="3" name="Content Placeholder 2"/>
          <p:cNvSpPr>
            <a:spLocks noGrp="1"/>
          </p:cNvSpPr>
          <p:nvPr>
            <p:ph idx="1"/>
          </p:nvPr>
        </p:nvSpPr>
        <p:spPr/>
        <p:txBody>
          <a:bodyPr/>
          <a:lstStyle/>
          <a:p>
            <a:pPr marL="342900" indent="-342900">
              <a:buFont typeface="Arial"/>
              <a:buChar char="•"/>
            </a:pPr>
            <a:r>
              <a:rPr lang="en-US" dirty="0"/>
              <a:t>In a Bayesian setting, we must specify a prior for the parameter p. </a:t>
            </a:r>
          </a:p>
          <a:p>
            <a:pPr marL="342900" indent="-342900">
              <a:buFont typeface="Arial"/>
              <a:buChar char="•"/>
            </a:pPr>
            <a:endParaRPr lang="en-US" dirty="0"/>
          </a:p>
          <a:p>
            <a:pPr marL="342900" indent="-342900">
              <a:buFont typeface="Arial"/>
              <a:buChar char="•"/>
            </a:pPr>
            <a:r>
              <a:rPr lang="en-US" dirty="0"/>
              <a:t>In specifying the parameter, we must think about the </a:t>
            </a:r>
            <a:r>
              <a:rPr lang="en-US" i="1" dirty="0"/>
              <a:t>support</a:t>
            </a:r>
            <a:r>
              <a:rPr lang="en-US" dirty="0"/>
              <a:t> of p</a:t>
            </a:r>
          </a:p>
          <a:p>
            <a:pPr marL="342900" indent="-342900">
              <a:buFont typeface="Arial"/>
              <a:buChar char="•"/>
            </a:pPr>
            <a:endParaRPr lang="en-US" dirty="0"/>
          </a:p>
          <a:p>
            <a:pPr marL="342900" indent="-342900">
              <a:buFont typeface="Arial"/>
              <a:buChar char="•"/>
            </a:pPr>
            <a:r>
              <a:rPr lang="en-US" dirty="0"/>
              <a:t>Here, p is bounded by 0 and 1</a:t>
            </a:r>
          </a:p>
          <a:p>
            <a:pPr marL="342900" indent="-342900">
              <a:buFont typeface="Arial"/>
              <a:buChar char="•"/>
            </a:pPr>
            <a:endParaRPr lang="en-US" dirty="0"/>
          </a:p>
          <a:p>
            <a:pPr marL="342900" indent="-342900">
              <a:buFont typeface="Arial"/>
              <a:buChar char="•"/>
            </a:pPr>
            <a:r>
              <a:rPr lang="en-US" dirty="0"/>
              <a:t>A great choice for p is the flexible beta distribution</a:t>
            </a:r>
          </a:p>
        </p:txBody>
      </p:sp>
    </p:spTree>
    <p:extLst>
      <p:ext uri="{BB962C8B-B14F-4D97-AF65-F5344CB8AC3E}">
        <p14:creationId xmlns:p14="http://schemas.microsoft.com/office/powerpoint/2010/main" val="22571865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le:Beta distribution pdf.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498325"/>
            <a:ext cx="7315200" cy="5598017"/>
          </a:xfrm>
          <a:prstGeom prst="rect">
            <a:avLst/>
          </a:prstGeom>
          <a:noFill/>
          <a:extLst>
            <a:ext uri="{909E8E84-426E-40dd-AFC4-6F175D3DCCD1}">
              <a14:hiddenFill xmlns=""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353" y="5806992"/>
            <a:ext cx="6949209" cy="1131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637706" y="48225"/>
            <a:ext cx="5297293" cy="523220"/>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binomial_Bayes.R</a:t>
            </a:r>
            <a:r>
              <a:rPr lang="en-US" sz="2800" dirty="0">
                <a:solidFill>
                  <a:schemeClr val="tx2"/>
                </a:solidFill>
              </a:rPr>
              <a:t>”</a:t>
            </a:r>
          </a:p>
        </p:txBody>
      </p:sp>
    </p:spTree>
    <p:extLst>
      <p:ext uri="{BB962C8B-B14F-4D97-AF65-F5344CB8AC3E}">
        <p14:creationId xmlns:p14="http://schemas.microsoft.com/office/powerpoint/2010/main" val="394421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Approximating the Posterior</a:t>
            </a:r>
          </a:p>
        </p:txBody>
      </p:sp>
      <p:sp>
        <p:nvSpPr>
          <p:cNvPr id="3" name="Content Placeholder 2"/>
          <p:cNvSpPr>
            <a:spLocks noGrp="1"/>
          </p:cNvSpPr>
          <p:nvPr>
            <p:ph idx="1"/>
          </p:nvPr>
        </p:nvSpPr>
        <p:spPr/>
        <p:txBody>
          <a:bodyPr/>
          <a:lstStyle/>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r>
              <a:rPr lang="en-US" dirty="0"/>
              <a:t>That integral in the denominator is tricky to evaluate for realistic problems</a:t>
            </a:r>
          </a:p>
          <a:p>
            <a:pPr marL="342900" indent="-342900">
              <a:buFont typeface="Arial"/>
              <a:buChar char="•"/>
            </a:pPr>
            <a:endParaRPr lang="en-US" dirty="0"/>
          </a:p>
          <a:p>
            <a:pPr marL="342900" indent="-342900">
              <a:buFont typeface="Arial"/>
              <a:buChar char="•"/>
            </a:pPr>
            <a:r>
              <a:rPr lang="en-US" dirty="0"/>
              <a:t>But it is still just a constant (that does not depend on the unknown parameter)</a:t>
            </a:r>
          </a:p>
        </p:txBody>
      </p:sp>
      <p:graphicFrame>
        <p:nvGraphicFramePr>
          <p:cNvPr id="6" name="Object 5"/>
          <p:cNvGraphicFramePr>
            <a:graphicFrameLocks noChangeAspect="1"/>
          </p:cNvGraphicFramePr>
          <p:nvPr/>
        </p:nvGraphicFramePr>
        <p:xfrm>
          <a:off x="2617745" y="1752600"/>
          <a:ext cx="4348162" cy="1220787"/>
        </p:xfrm>
        <a:graphic>
          <a:graphicData uri="http://schemas.openxmlformats.org/presentationml/2006/ole">
            <mc:AlternateContent xmlns:mc="http://schemas.openxmlformats.org/markup-compatibility/2006">
              <mc:Choice xmlns:v="urn:schemas-microsoft-com:vml" Requires="v">
                <p:oleObj name="Equation" r:id="rId2" imgW="1676400" imgH="469900" progId="Equation.3">
                  <p:embed/>
                </p:oleObj>
              </mc:Choice>
              <mc:Fallback>
                <p:oleObj name="Equation" r:id="rId2" imgW="1676400" imgH="469900" progId="Equation.3">
                  <p:embed/>
                  <p:pic>
                    <p:nvPicPr>
                      <p:cNvPr id="6" name="Object 5"/>
                      <p:cNvPicPr/>
                      <p:nvPr/>
                    </p:nvPicPr>
                    <p:blipFill>
                      <a:blip r:embed="rId3"/>
                      <a:stretch>
                        <a:fillRect/>
                      </a:stretch>
                    </p:blipFill>
                    <p:spPr>
                      <a:xfrm>
                        <a:off x="2617745" y="1752600"/>
                        <a:ext cx="4348162" cy="1220787"/>
                      </a:xfrm>
                      <a:prstGeom prst="rect">
                        <a:avLst/>
                      </a:prstGeom>
                    </p:spPr>
                  </p:pic>
                </p:oleObj>
              </mc:Fallback>
            </mc:AlternateContent>
          </a:graphicData>
        </a:graphic>
      </p:graphicFrame>
      <p:sp>
        <p:nvSpPr>
          <p:cNvPr id="7" name="TextBox 6"/>
          <p:cNvSpPr txBox="1"/>
          <p:nvPr/>
        </p:nvSpPr>
        <p:spPr>
          <a:xfrm>
            <a:off x="3637706" y="6238688"/>
            <a:ext cx="5297293" cy="523220"/>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binomial_Bayes.R</a:t>
            </a:r>
            <a:r>
              <a:rPr lang="en-US" sz="2800" dirty="0">
                <a:solidFill>
                  <a:schemeClr val="tx2"/>
                </a:solidFill>
              </a:rPr>
              <a:t>”</a:t>
            </a:r>
          </a:p>
        </p:txBody>
      </p:sp>
      <p:graphicFrame>
        <p:nvGraphicFramePr>
          <p:cNvPr id="8" name="Object 7"/>
          <p:cNvGraphicFramePr>
            <a:graphicFrameLocks noChangeAspect="1"/>
          </p:cNvGraphicFramePr>
          <p:nvPr/>
        </p:nvGraphicFramePr>
        <p:xfrm>
          <a:off x="2835824" y="5307013"/>
          <a:ext cx="3492500" cy="528637"/>
        </p:xfrm>
        <a:graphic>
          <a:graphicData uri="http://schemas.openxmlformats.org/presentationml/2006/ole">
            <mc:AlternateContent xmlns:mc="http://schemas.openxmlformats.org/markup-compatibility/2006">
              <mc:Choice xmlns:v="urn:schemas-microsoft-com:vml" Requires="v">
                <p:oleObj name="Equation" r:id="rId4" imgW="1346200" imgH="203200" progId="Equation.3">
                  <p:embed/>
                </p:oleObj>
              </mc:Choice>
              <mc:Fallback>
                <p:oleObj name="Equation" r:id="rId4" imgW="1346200" imgH="203200" progId="Equation.3">
                  <p:embed/>
                  <p:pic>
                    <p:nvPicPr>
                      <p:cNvPr id="8" name="Object 7"/>
                      <p:cNvPicPr/>
                      <p:nvPr/>
                    </p:nvPicPr>
                    <p:blipFill>
                      <a:blip r:embed="rId5"/>
                      <a:stretch>
                        <a:fillRect/>
                      </a:stretch>
                    </p:blipFill>
                    <p:spPr>
                      <a:xfrm>
                        <a:off x="2835824" y="5307013"/>
                        <a:ext cx="3492500" cy="528637"/>
                      </a:xfrm>
                      <a:prstGeom prst="rect">
                        <a:avLst/>
                      </a:prstGeom>
                    </p:spPr>
                  </p:pic>
                </p:oleObj>
              </mc:Fallback>
            </mc:AlternateContent>
          </a:graphicData>
        </a:graphic>
      </p:graphicFrame>
    </p:spTree>
    <p:extLst>
      <p:ext uri="{BB962C8B-B14F-4D97-AF65-F5344CB8AC3E}">
        <p14:creationId xmlns:p14="http://schemas.microsoft.com/office/powerpoint/2010/main" val="149910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World of Computation</a:t>
            </a:r>
          </a:p>
        </p:txBody>
      </p:sp>
      <p:sp>
        <p:nvSpPr>
          <p:cNvPr id="3" name="Content Placeholder 2"/>
          <p:cNvSpPr>
            <a:spLocks noGrp="1"/>
          </p:cNvSpPr>
          <p:nvPr>
            <p:ph sz="half" idx="1"/>
          </p:nvPr>
        </p:nvSpPr>
        <p:spPr>
          <a:xfrm>
            <a:off x="457200" y="1600200"/>
            <a:ext cx="4876800" cy="4765503"/>
          </a:xfrm>
        </p:spPr>
        <p:txBody>
          <a:bodyPr>
            <a:normAutofit lnSpcReduction="10000"/>
          </a:bodyPr>
          <a:lstStyle/>
          <a:p>
            <a:pPr marL="457200" indent="-457200">
              <a:buFont typeface="Arial"/>
              <a:buChar char="•"/>
            </a:pPr>
            <a:r>
              <a:rPr lang="en-US" dirty="0"/>
              <a:t>Computational algorithms cracked countless problems</a:t>
            </a:r>
          </a:p>
          <a:p>
            <a:pPr marL="457200" indent="-457200">
              <a:buFont typeface="Arial"/>
              <a:buChar char="•"/>
            </a:pPr>
            <a:endParaRPr lang="en-US" dirty="0"/>
          </a:p>
          <a:p>
            <a:pPr marL="457200" indent="-457200">
              <a:buFont typeface="Arial"/>
              <a:buChar char="•"/>
            </a:pPr>
            <a:r>
              <a:rPr lang="en-US" dirty="0"/>
              <a:t>Research explosion 1990-now</a:t>
            </a:r>
          </a:p>
          <a:p>
            <a:pPr marL="457200" indent="-457200">
              <a:buFont typeface="Arial"/>
              <a:buChar char="•"/>
            </a:pPr>
            <a:endParaRPr lang="en-US" dirty="0"/>
          </a:p>
          <a:p>
            <a:pPr marL="457200" indent="-457200">
              <a:buFont typeface="Arial"/>
              <a:buChar char="•"/>
            </a:pPr>
            <a:r>
              <a:rPr lang="en-US" dirty="0"/>
              <a:t>Allowed solutions of practical and complex problems</a:t>
            </a:r>
          </a:p>
        </p:txBody>
      </p:sp>
      <p:pic>
        <p:nvPicPr>
          <p:cNvPr id="2050" name="Picture 2" descr="Front 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0561" y="679603"/>
            <a:ext cx="3595878" cy="542191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7206691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 for Approximation</a:t>
            </a:r>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r>
              <a:rPr lang="en-US" sz="3000" dirty="0"/>
              <a:t>Gibbs Sampling (</a:t>
            </a:r>
            <a:r>
              <a:rPr lang="en-US" sz="3000" dirty="0" err="1"/>
              <a:t>Gelfand</a:t>
            </a:r>
            <a:r>
              <a:rPr lang="en-US" sz="3000" dirty="0"/>
              <a:t> and Smith, 1990)</a:t>
            </a:r>
          </a:p>
          <a:p>
            <a:endParaRPr lang="en-US" sz="3000" dirty="0"/>
          </a:p>
          <a:p>
            <a:r>
              <a:rPr lang="en-US" sz="3000" dirty="0"/>
              <a:t>MCMC (Robert and Casella, 2004)</a:t>
            </a:r>
          </a:p>
          <a:p>
            <a:endParaRPr lang="en-US" sz="3000" dirty="0"/>
          </a:p>
          <a:p>
            <a:r>
              <a:rPr lang="en-US" sz="3000" dirty="0"/>
              <a:t>Adaptive Rejection Sampling (</a:t>
            </a:r>
            <a:r>
              <a:rPr lang="en-US" sz="3000" dirty="0" err="1"/>
              <a:t>Gilks</a:t>
            </a:r>
            <a:r>
              <a:rPr lang="en-US" sz="3000" dirty="0"/>
              <a:t> &amp; Wild, 1992)</a:t>
            </a:r>
          </a:p>
          <a:p>
            <a:endParaRPr lang="en-US" sz="3000" dirty="0"/>
          </a:p>
          <a:p>
            <a:r>
              <a:rPr lang="en-US" sz="3000" dirty="0"/>
              <a:t>DE-MCMC (</a:t>
            </a:r>
            <a:r>
              <a:rPr lang="en-US" sz="3000" dirty="0" err="1"/>
              <a:t>ter</a:t>
            </a:r>
            <a:r>
              <a:rPr lang="en-US" sz="3000" dirty="0"/>
              <a:t> </a:t>
            </a:r>
            <a:r>
              <a:rPr lang="en-US" sz="3000" dirty="0" err="1"/>
              <a:t>Braak</a:t>
            </a:r>
            <a:r>
              <a:rPr lang="en-US" sz="3000" dirty="0"/>
              <a:t>, 2006; Turner et al, 2013)</a:t>
            </a:r>
          </a:p>
          <a:p>
            <a:endParaRPr lang="en-US" sz="3000" dirty="0"/>
          </a:p>
          <a:p>
            <a:r>
              <a:rPr lang="en-US" sz="3000" dirty="0" err="1"/>
              <a:t>Variational</a:t>
            </a:r>
            <a:r>
              <a:rPr lang="en-US" sz="3000" dirty="0"/>
              <a:t> Bayes (Bishop, 2006)</a:t>
            </a:r>
          </a:p>
          <a:p>
            <a:endParaRPr lang="en-US" sz="3000" dirty="0"/>
          </a:p>
          <a:p>
            <a:r>
              <a:rPr lang="en-US" sz="3000" dirty="0"/>
              <a:t>No-U-Turn (Hoffman &amp; </a:t>
            </a:r>
            <a:r>
              <a:rPr lang="en-US" sz="3000" dirty="0" err="1"/>
              <a:t>Gelman</a:t>
            </a:r>
            <a:r>
              <a:rPr lang="en-US" sz="3000" dirty="0"/>
              <a:t>, 2011)</a:t>
            </a:r>
          </a:p>
        </p:txBody>
      </p:sp>
    </p:spTree>
    <p:extLst>
      <p:ext uri="{BB962C8B-B14F-4D97-AF65-F5344CB8AC3E}">
        <p14:creationId xmlns:p14="http://schemas.microsoft.com/office/powerpoint/2010/main" val="3805575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369175" cy="1371600"/>
          </a:xfrm>
        </p:spPr>
        <p:txBody>
          <a:bodyPr/>
          <a:lstStyle/>
          <a:p>
            <a:r>
              <a:rPr lang="en-US" dirty="0"/>
              <a:t>The Heart AS a </a:t>
            </a:r>
            <a:br>
              <a:rPr lang="en-US" dirty="0"/>
            </a:br>
            <a:r>
              <a:rPr lang="en-US" dirty="0"/>
              <a:t>Model</a:t>
            </a:r>
          </a:p>
        </p:txBody>
      </p:sp>
      <p:sp>
        <p:nvSpPr>
          <p:cNvPr id="3" name="Content Placeholder 2"/>
          <p:cNvSpPr>
            <a:spLocks noGrp="1"/>
          </p:cNvSpPr>
          <p:nvPr>
            <p:ph idx="1"/>
          </p:nvPr>
        </p:nvSpPr>
        <p:spPr>
          <a:xfrm>
            <a:off x="457200" y="1752600"/>
            <a:ext cx="4395536" cy="4717216"/>
          </a:xfrm>
        </p:spPr>
        <p:txBody>
          <a:bodyPr>
            <a:normAutofit/>
          </a:bodyPr>
          <a:lstStyle/>
          <a:p>
            <a:pPr marL="342900" indent="-342900">
              <a:buFont typeface="Arial"/>
              <a:buChar char="•"/>
            </a:pPr>
            <a:r>
              <a:rPr lang="en-US" dirty="0"/>
              <a:t>Having a model of the heart is clearly useful for replacement purposes.</a:t>
            </a:r>
          </a:p>
          <a:p>
            <a:pPr marL="342900" indent="-342900">
              <a:buFont typeface="Arial"/>
              <a:buChar char="•"/>
            </a:pPr>
            <a:endParaRPr lang="en-US" dirty="0"/>
          </a:p>
          <a:p>
            <a:pPr marL="342900" indent="-342900">
              <a:buFont typeface="Arial"/>
              <a:buChar char="•"/>
            </a:pPr>
            <a:r>
              <a:rPr lang="en-US" dirty="0"/>
              <a:t>But, suppose we had a generalized model of the heart, dependent on a number of important factors: age, diet, family medical history</a:t>
            </a:r>
          </a:p>
          <a:p>
            <a:pPr marL="342900" indent="-342900">
              <a:buFont typeface="Arial"/>
              <a:buChar char="•"/>
            </a:pPr>
            <a:endParaRPr lang="en-US" dirty="0"/>
          </a:p>
          <a:p>
            <a:pPr marL="342900" indent="-342900">
              <a:buFont typeface="Arial"/>
              <a:buChar char="•"/>
            </a:pPr>
            <a:r>
              <a:rPr lang="en-US" dirty="0"/>
              <a:t>One could generate predictions for performance on novel “tasks”</a:t>
            </a:r>
          </a:p>
          <a:p>
            <a:endParaRPr lang="en-US" dirty="0"/>
          </a:p>
        </p:txBody>
      </p:sp>
      <p:sp>
        <p:nvSpPr>
          <p:cNvPr id="6" name="TextBox 5"/>
          <p:cNvSpPr txBox="1"/>
          <p:nvPr/>
        </p:nvSpPr>
        <p:spPr>
          <a:xfrm>
            <a:off x="5438105" y="6511450"/>
            <a:ext cx="4511505" cy="369332"/>
          </a:xfrm>
          <a:prstGeom prst="rect">
            <a:avLst/>
          </a:prstGeom>
          <a:noFill/>
        </p:spPr>
        <p:txBody>
          <a:bodyPr wrap="square" rtlCol="0">
            <a:spAutoFit/>
          </a:bodyPr>
          <a:lstStyle/>
          <a:p>
            <a:r>
              <a:rPr lang="en-US" dirty="0"/>
              <a:t>Cole </a:t>
            </a:r>
            <a:r>
              <a:rPr lang="en-US" dirty="0" err="1"/>
              <a:t>Hocker</a:t>
            </a:r>
            <a:r>
              <a:rPr lang="en-US" dirty="0"/>
              <a:t>, 1500m, Paris, 2024</a:t>
            </a:r>
          </a:p>
        </p:txBody>
      </p:sp>
      <p:pic>
        <p:nvPicPr>
          <p:cNvPr id="7" name="Picture 6"/>
          <p:cNvPicPr>
            <a:picLocks noChangeAspect="1"/>
          </p:cNvPicPr>
          <p:nvPr/>
        </p:nvPicPr>
        <p:blipFill>
          <a:blip r:embed="rId3"/>
          <a:stretch>
            <a:fillRect/>
          </a:stretch>
        </p:blipFill>
        <p:spPr>
          <a:xfrm>
            <a:off x="5942262" y="292099"/>
            <a:ext cx="2921001" cy="2921001"/>
          </a:xfrm>
          <a:prstGeom prst="rect">
            <a:avLst/>
          </a:prstGeom>
        </p:spPr>
      </p:pic>
      <p:pic>
        <p:nvPicPr>
          <p:cNvPr id="11266" name="Picture 2" descr="Cole Hocker shocks 1500-metre field by claiming Olympic gold">
            <a:extLst>
              <a:ext uri="{FF2B5EF4-FFF2-40B4-BE49-F238E27FC236}">
                <a16:creationId xmlns:a16="http://schemas.microsoft.com/office/drawing/2014/main" id="{CEA3D317-B840-7C66-A0C4-B95F6FDC9C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7300" y="3761014"/>
            <a:ext cx="4021789" cy="2262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072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72808" cy="1371600"/>
          </a:xfrm>
        </p:spPr>
        <p:txBody>
          <a:bodyPr>
            <a:normAutofit/>
          </a:bodyPr>
          <a:lstStyle/>
          <a:p>
            <a:r>
              <a:rPr lang="en-US" dirty="0"/>
              <a:t>Method 1: </a:t>
            </a:r>
            <a:br>
              <a:rPr lang="en-US" dirty="0"/>
            </a:br>
            <a:r>
              <a:rPr lang="en-US" dirty="0"/>
              <a:t>Numerical Integration</a:t>
            </a:r>
          </a:p>
        </p:txBody>
      </p:sp>
      <p:sp>
        <p:nvSpPr>
          <p:cNvPr id="9" name="Content Placeholder 8"/>
          <p:cNvSpPr>
            <a:spLocks noGrp="1"/>
          </p:cNvSpPr>
          <p:nvPr>
            <p:ph idx="1"/>
          </p:nvPr>
        </p:nvSpPr>
        <p:spPr>
          <a:xfrm>
            <a:off x="457199" y="1752600"/>
            <a:ext cx="3931921" cy="4373563"/>
          </a:xfrm>
        </p:spPr>
        <p:txBody>
          <a:bodyPr/>
          <a:lstStyle/>
          <a:p>
            <a:pPr marL="342900" indent="-342900">
              <a:buFont typeface="Arial"/>
              <a:buChar char="•"/>
            </a:pPr>
            <a:r>
              <a:rPr lang="en-US" dirty="0"/>
              <a:t>Carve up the space from a to b with bins of fixed or varying widths</a:t>
            </a:r>
          </a:p>
          <a:p>
            <a:pPr marL="342900" indent="-342900">
              <a:buFont typeface="Arial"/>
              <a:buChar char="•"/>
            </a:pPr>
            <a:endParaRPr lang="en-US" dirty="0"/>
          </a:p>
          <a:p>
            <a:pPr marL="342900" indent="-342900">
              <a:buFont typeface="Arial"/>
              <a:buChar char="•"/>
            </a:pPr>
            <a:r>
              <a:rPr lang="en-US" dirty="0"/>
              <a:t>Evaluate the value of the function at the location of the bins</a:t>
            </a:r>
          </a:p>
          <a:p>
            <a:pPr marL="342900" indent="-342900">
              <a:buFont typeface="Arial"/>
              <a:buChar char="•"/>
            </a:pPr>
            <a:endParaRPr lang="en-US" dirty="0"/>
          </a:p>
          <a:p>
            <a:pPr marL="342900" indent="-342900">
              <a:buFont typeface="Arial"/>
              <a:buChar char="•"/>
            </a:pPr>
            <a:r>
              <a:rPr lang="en-US" dirty="0"/>
              <a:t>Use the areas of the bins as an approximation of the area under the curve</a:t>
            </a:r>
          </a:p>
        </p:txBody>
      </p:sp>
      <p:pic>
        <p:nvPicPr>
          <p:cNvPr id="8" name="Picture 7"/>
          <p:cNvPicPr>
            <a:picLocks noChangeAspect="1"/>
          </p:cNvPicPr>
          <p:nvPr/>
        </p:nvPicPr>
        <p:blipFill>
          <a:blip r:embed="rId2"/>
          <a:stretch>
            <a:fillRect/>
          </a:stretch>
        </p:blipFill>
        <p:spPr>
          <a:xfrm>
            <a:off x="4261227" y="2353979"/>
            <a:ext cx="4713599" cy="3339595"/>
          </a:xfrm>
          <a:prstGeom prst="rect">
            <a:avLst/>
          </a:prstGeom>
        </p:spPr>
      </p:pic>
      <p:sp>
        <p:nvSpPr>
          <p:cNvPr id="10" name="TextBox 9"/>
          <p:cNvSpPr txBox="1"/>
          <p:nvPr/>
        </p:nvSpPr>
        <p:spPr>
          <a:xfrm>
            <a:off x="3637706" y="6238688"/>
            <a:ext cx="5297293" cy="523220"/>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binomial_Bayes.R</a:t>
            </a:r>
            <a:r>
              <a:rPr lang="en-US" sz="2800" dirty="0">
                <a:solidFill>
                  <a:schemeClr val="tx2"/>
                </a:solidFill>
              </a:rPr>
              <a:t>”</a:t>
            </a:r>
          </a:p>
        </p:txBody>
      </p:sp>
    </p:spTree>
    <p:extLst>
      <p:ext uri="{BB962C8B-B14F-4D97-AF65-F5344CB8AC3E}">
        <p14:creationId xmlns:p14="http://schemas.microsoft.com/office/powerpoint/2010/main" val="363537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72808" cy="1371600"/>
          </a:xfrm>
        </p:spPr>
        <p:txBody>
          <a:bodyPr>
            <a:normAutofit/>
          </a:bodyPr>
          <a:lstStyle/>
          <a:p>
            <a:r>
              <a:rPr lang="en-US" dirty="0"/>
              <a:t>Method 2: Markov </a:t>
            </a:r>
            <a:br>
              <a:rPr lang="en-US" dirty="0"/>
            </a:br>
            <a:r>
              <a:rPr lang="en-US" dirty="0"/>
              <a:t>Chain Monte Carlo</a:t>
            </a:r>
          </a:p>
        </p:txBody>
      </p:sp>
      <p:sp>
        <p:nvSpPr>
          <p:cNvPr id="9" name="Content Placeholder 8"/>
          <p:cNvSpPr>
            <a:spLocks noGrp="1"/>
          </p:cNvSpPr>
          <p:nvPr>
            <p:ph idx="1"/>
          </p:nvPr>
        </p:nvSpPr>
        <p:spPr>
          <a:xfrm>
            <a:off x="457199" y="1752600"/>
            <a:ext cx="3931921" cy="4373563"/>
          </a:xfrm>
        </p:spPr>
        <p:txBody>
          <a:bodyPr/>
          <a:lstStyle/>
          <a:p>
            <a:pPr marL="342900" indent="-342900">
              <a:buFont typeface="Arial"/>
              <a:buChar char="•"/>
            </a:pPr>
            <a:r>
              <a:rPr lang="en-US" dirty="0"/>
              <a:t>An algorithm for traversing the parameter space</a:t>
            </a:r>
          </a:p>
          <a:p>
            <a:pPr marL="342900" indent="-342900">
              <a:buFont typeface="Arial"/>
              <a:buChar char="•"/>
            </a:pPr>
            <a:endParaRPr lang="en-US" dirty="0"/>
          </a:p>
          <a:p>
            <a:pPr marL="342900" indent="-342900">
              <a:buFont typeface="Arial"/>
              <a:buChar char="•"/>
            </a:pPr>
            <a:r>
              <a:rPr lang="en-US" dirty="0"/>
              <a:t>Visits and revisits regions of the parameter space with frequency proportional to the density of the ‘target’ distribution</a:t>
            </a:r>
          </a:p>
          <a:p>
            <a:pPr marL="342900" indent="-342900">
              <a:buFont typeface="Arial"/>
              <a:buChar char="•"/>
            </a:pPr>
            <a:endParaRPr lang="en-US" dirty="0"/>
          </a:p>
          <a:p>
            <a:pPr marL="342900" indent="-342900">
              <a:buFont typeface="Arial"/>
              <a:buChar char="•"/>
            </a:pPr>
            <a:r>
              <a:rPr lang="en-US" dirty="0"/>
              <a:t>Relies on a transition kernel to guide the walking process</a:t>
            </a:r>
          </a:p>
        </p:txBody>
      </p:sp>
      <p:pic>
        <p:nvPicPr>
          <p:cNvPr id="3" name="Picture 2"/>
          <p:cNvPicPr>
            <a:picLocks noChangeAspect="1"/>
          </p:cNvPicPr>
          <p:nvPr/>
        </p:nvPicPr>
        <p:blipFill>
          <a:blip r:embed="rId2"/>
          <a:stretch>
            <a:fillRect/>
          </a:stretch>
        </p:blipFill>
        <p:spPr>
          <a:xfrm>
            <a:off x="4333056" y="2218547"/>
            <a:ext cx="4653215" cy="2815391"/>
          </a:xfrm>
          <a:prstGeom prst="rect">
            <a:avLst/>
          </a:prstGeom>
        </p:spPr>
      </p:pic>
    </p:spTree>
    <p:extLst>
      <p:ext uri="{BB962C8B-B14F-4D97-AF65-F5344CB8AC3E}">
        <p14:creationId xmlns:p14="http://schemas.microsoft.com/office/powerpoint/2010/main" val="1464837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Method 2: Markov </a:t>
            </a:r>
            <a:br>
              <a:rPr lang="en-US" dirty="0"/>
            </a:br>
            <a:r>
              <a:rPr lang="en-US" dirty="0"/>
              <a:t>Chain Monte Carlo</a:t>
            </a:r>
          </a:p>
        </p:txBody>
      </p:sp>
      <p:sp>
        <p:nvSpPr>
          <p:cNvPr id="4" name="Content Placeholder 3"/>
          <p:cNvSpPr>
            <a:spLocks noGrp="1"/>
          </p:cNvSpPr>
          <p:nvPr>
            <p:ph idx="1"/>
          </p:nvPr>
        </p:nvSpPr>
        <p:spPr/>
        <p:txBody>
          <a:bodyPr/>
          <a:lstStyle/>
          <a:p>
            <a:pPr marL="342900" indent="-342900">
              <a:buFont typeface="Arial"/>
              <a:buChar char="•"/>
            </a:pPr>
            <a:r>
              <a:rPr lang="en-US" dirty="0"/>
              <a:t>Initialize the “chain” by picking a value that will have nonzero density in the target distribution (i.e., the posterior)</a:t>
            </a:r>
          </a:p>
          <a:p>
            <a:pPr marL="342900" indent="-342900">
              <a:buFont typeface="Arial"/>
              <a:buChar char="•"/>
            </a:pPr>
            <a:r>
              <a:rPr lang="en-US" dirty="0"/>
              <a:t>x[1]=.5</a:t>
            </a:r>
          </a:p>
          <a:p>
            <a:pPr marL="342900" indent="-342900">
              <a:buFont typeface="Arial"/>
              <a:buChar char="•"/>
            </a:pPr>
            <a:r>
              <a:rPr lang="en-US" dirty="0"/>
              <a:t>For t in 2:N</a:t>
            </a:r>
          </a:p>
          <a:p>
            <a:pPr marL="800100" lvl="1" indent="-342900">
              <a:buFont typeface="Arial"/>
              <a:buChar char="•"/>
            </a:pPr>
            <a:r>
              <a:rPr lang="en-US" dirty="0"/>
              <a:t>Sample x* from transition kernel: x*~q(x*|x[t-1])</a:t>
            </a:r>
          </a:p>
          <a:p>
            <a:pPr marL="800100" lvl="1" indent="-342900">
              <a:buFont typeface="Arial"/>
              <a:buChar char="•"/>
            </a:pPr>
            <a:r>
              <a:rPr lang="en-US" dirty="0"/>
              <a:t>Evaluate x* density in the posterior</a:t>
            </a:r>
          </a:p>
          <a:p>
            <a:pPr marL="800100" lvl="1" indent="-342900">
              <a:buFont typeface="Arial"/>
              <a:buChar char="•"/>
            </a:pPr>
            <a:r>
              <a:rPr lang="en-US" dirty="0"/>
              <a:t>Test whether x* has higher density than x[t-1]</a:t>
            </a:r>
          </a:p>
          <a:p>
            <a:pPr marL="800100" lvl="1" indent="-342900">
              <a:buFont typeface="Arial"/>
              <a:buChar char="•"/>
            </a:pPr>
            <a:r>
              <a:rPr lang="en-US" dirty="0"/>
              <a:t>Accept x* with Metropolis-Hastings probability:</a:t>
            </a:r>
          </a:p>
        </p:txBody>
      </p:sp>
      <p:graphicFrame>
        <p:nvGraphicFramePr>
          <p:cNvPr id="5" name="Object 4"/>
          <p:cNvGraphicFramePr>
            <a:graphicFrameLocks noChangeAspect="1"/>
          </p:cNvGraphicFramePr>
          <p:nvPr/>
        </p:nvGraphicFramePr>
        <p:xfrm>
          <a:off x="2302863" y="5490686"/>
          <a:ext cx="3863026" cy="1078054"/>
        </p:xfrm>
        <a:graphic>
          <a:graphicData uri="http://schemas.openxmlformats.org/presentationml/2006/ole">
            <mc:AlternateContent xmlns:mc="http://schemas.openxmlformats.org/markup-compatibility/2006">
              <mc:Choice xmlns:v="urn:schemas-microsoft-com:vml" Requires="v">
                <p:oleObj name="Equation" r:id="rId2" imgW="1638300" imgH="457200" progId="Equation.3">
                  <p:embed/>
                </p:oleObj>
              </mc:Choice>
              <mc:Fallback>
                <p:oleObj name="Equation" r:id="rId2" imgW="1638300" imgH="457200" progId="Equation.3">
                  <p:embed/>
                  <p:pic>
                    <p:nvPicPr>
                      <p:cNvPr id="5" name="Object 4"/>
                      <p:cNvPicPr/>
                      <p:nvPr/>
                    </p:nvPicPr>
                    <p:blipFill>
                      <a:blip r:embed="rId3"/>
                      <a:stretch>
                        <a:fillRect/>
                      </a:stretch>
                    </p:blipFill>
                    <p:spPr>
                      <a:xfrm>
                        <a:off x="2302863" y="5490686"/>
                        <a:ext cx="3863026" cy="1078054"/>
                      </a:xfrm>
                      <a:prstGeom prst="rect">
                        <a:avLst/>
                      </a:prstGeom>
                    </p:spPr>
                  </p:pic>
                </p:oleObj>
              </mc:Fallback>
            </mc:AlternateContent>
          </a:graphicData>
        </a:graphic>
      </p:graphicFrame>
    </p:spTree>
    <p:extLst>
      <p:ext uri="{BB962C8B-B14F-4D97-AF65-F5344CB8AC3E}">
        <p14:creationId xmlns:p14="http://schemas.microsoft.com/office/powerpoint/2010/main" val="6884811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Likelihood complications?</a:t>
            </a:r>
          </a:p>
        </p:txBody>
      </p:sp>
      <p:sp>
        <p:nvSpPr>
          <p:cNvPr id="3" name="Content Placeholder 2"/>
          <p:cNvSpPr>
            <a:spLocks noGrp="1"/>
          </p:cNvSpPr>
          <p:nvPr>
            <p:ph idx="1"/>
          </p:nvPr>
        </p:nvSpPr>
        <p:spPr>
          <a:xfrm>
            <a:off x="457200" y="1600200"/>
            <a:ext cx="8229600" cy="4953000"/>
          </a:xfrm>
        </p:spPr>
        <p:txBody>
          <a:bodyPr>
            <a:normAutofit/>
          </a:bodyPr>
          <a:lstStyle/>
          <a:p>
            <a:endParaRPr lang="en-US" dirty="0"/>
          </a:p>
          <a:p>
            <a:endParaRPr lang="en-US" dirty="0"/>
          </a:p>
          <a:p>
            <a:endParaRPr lang="en-US" dirty="0"/>
          </a:p>
          <a:p>
            <a:endParaRPr lang="en-US" dirty="0"/>
          </a:p>
          <a:p>
            <a:r>
              <a:rPr lang="en-US" sz="2400" dirty="0"/>
              <a:t>	unknown parameter</a:t>
            </a:r>
          </a:p>
          <a:p>
            <a:r>
              <a:rPr lang="en-US" sz="2400" dirty="0"/>
              <a:t>	observation (data)</a:t>
            </a:r>
          </a:p>
          <a:p>
            <a:r>
              <a:rPr lang="en-US" sz="2400" dirty="0"/>
              <a:t>	prior for the parameter</a:t>
            </a:r>
          </a:p>
          <a:p>
            <a:r>
              <a:rPr lang="en-US" sz="2400" dirty="0"/>
              <a:t>	posterior probability of parameter after data</a:t>
            </a:r>
          </a:p>
          <a:p>
            <a:r>
              <a:rPr lang="en-US" sz="2400" dirty="0"/>
              <a:t>	probability data given parameter (likelihood)</a:t>
            </a:r>
          </a:p>
          <a:p>
            <a:r>
              <a:rPr lang="en-US" sz="2400" dirty="0"/>
              <a:t>	marginal distribution of the data</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552450"/>
            <a:ext cx="2895600" cy="3105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aphicFrame>
        <p:nvGraphicFramePr>
          <p:cNvPr id="7" name="Object 6"/>
          <p:cNvGraphicFramePr>
            <a:graphicFrameLocks noChangeAspect="1"/>
          </p:cNvGraphicFramePr>
          <p:nvPr/>
        </p:nvGraphicFramePr>
        <p:xfrm>
          <a:off x="636588" y="1967313"/>
          <a:ext cx="4348162" cy="1220787"/>
        </p:xfrm>
        <a:graphic>
          <a:graphicData uri="http://schemas.openxmlformats.org/presentationml/2006/ole">
            <mc:AlternateContent xmlns:mc="http://schemas.openxmlformats.org/markup-compatibility/2006">
              <mc:Choice xmlns:v="urn:schemas-microsoft-com:vml" Requires="v">
                <p:oleObj name="Equation" r:id="rId3" imgW="1676400" imgH="469900" progId="Equation.3">
                  <p:embed/>
                </p:oleObj>
              </mc:Choice>
              <mc:Fallback>
                <p:oleObj name="Equation" r:id="rId3" imgW="1676400" imgH="469900" progId="Equation.3">
                  <p:embed/>
                  <p:pic>
                    <p:nvPicPr>
                      <p:cNvPr id="7" name="Object 6"/>
                      <p:cNvPicPr/>
                      <p:nvPr/>
                    </p:nvPicPr>
                    <p:blipFill>
                      <a:blip r:embed="rId4"/>
                      <a:stretch>
                        <a:fillRect/>
                      </a:stretch>
                    </p:blipFill>
                    <p:spPr>
                      <a:xfrm>
                        <a:off x="636588" y="1967313"/>
                        <a:ext cx="4348162" cy="1220787"/>
                      </a:xfrm>
                      <a:prstGeom prst="rect">
                        <a:avLst/>
                      </a:prstGeom>
                    </p:spPr>
                  </p:pic>
                </p:oleObj>
              </mc:Fallback>
            </mc:AlternateContent>
          </a:graphicData>
        </a:graphic>
      </p:graphicFrame>
      <p:graphicFrame>
        <p:nvGraphicFramePr>
          <p:cNvPr id="9" name="Object 8"/>
          <p:cNvGraphicFramePr>
            <a:graphicFrameLocks noChangeAspect="1"/>
          </p:cNvGraphicFramePr>
          <p:nvPr/>
        </p:nvGraphicFramePr>
        <p:xfrm>
          <a:off x="759127" y="3355975"/>
          <a:ext cx="328612" cy="460375"/>
        </p:xfrm>
        <a:graphic>
          <a:graphicData uri="http://schemas.openxmlformats.org/presentationml/2006/ole">
            <mc:AlternateContent xmlns:mc="http://schemas.openxmlformats.org/markup-compatibility/2006">
              <mc:Choice xmlns:v="urn:schemas-microsoft-com:vml" Requires="v">
                <p:oleObj name="Equation" r:id="rId5" imgW="127000" imgH="177800" progId="Equation.3">
                  <p:embed/>
                </p:oleObj>
              </mc:Choice>
              <mc:Fallback>
                <p:oleObj name="Equation" r:id="rId5" imgW="127000" imgH="177800" progId="Equation.3">
                  <p:embed/>
                  <p:pic>
                    <p:nvPicPr>
                      <p:cNvPr id="9" name="Object 8"/>
                      <p:cNvPicPr/>
                      <p:nvPr/>
                    </p:nvPicPr>
                    <p:blipFill>
                      <a:blip r:embed="rId6"/>
                      <a:stretch>
                        <a:fillRect/>
                      </a:stretch>
                    </p:blipFill>
                    <p:spPr>
                      <a:xfrm>
                        <a:off x="759127" y="3355975"/>
                        <a:ext cx="328612" cy="460375"/>
                      </a:xfrm>
                      <a:prstGeom prst="rect">
                        <a:avLst/>
                      </a:prstGeom>
                    </p:spPr>
                  </p:pic>
                </p:oleObj>
              </mc:Fallback>
            </mc:AlternateContent>
          </a:graphicData>
        </a:graphic>
      </p:graphicFrame>
      <p:graphicFrame>
        <p:nvGraphicFramePr>
          <p:cNvPr id="10" name="Object 9"/>
          <p:cNvGraphicFramePr>
            <a:graphicFrameLocks noChangeAspect="1"/>
          </p:cNvGraphicFramePr>
          <p:nvPr/>
        </p:nvGraphicFramePr>
        <p:xfrm>
          <a:off x="750424" y="3894550"/>
          <a:ext cx="328613" cy="427038"/>
        </p:xfrm>
        <a:graphic>
          <a:graphicData uri="http://schemas.openxmlformats.org/presentationml/2006/ole">
            <mc:AlternateContent xmlns:mc="http://schemas.openxmlformats.org/markup-compatibility/2006">
              <mc:Choice xmlns:v="urn:schemas-microsoft-com:vml" Requires="v">
                <p:oleObj name="Equation" r:id="rId7" imgW="127000" imgH="165100" progId="Equation.3">
                  <p:embed/>
                </p:oleObj>
              </mc:Choice>
              <mc:Fallback>
                <p:oleObj name="Equation" r:id="rId7" imgW="127000" imgH="165100" progId="Equation.3">
                  <p:embed/>
                  <p:pic>
                    <p:nvPicPr>
                      <p:cNvPr id="10" name="Object 9"/>
                      <p:cNvPicPr/>
                      <p:nvPr/>
                    </p:nvPicPr>
                    <p:blipFill>
                      <a:blip r:embed="rId8"/>
                      <a:stretch>
                        <a:fillRect/>
                      </a:stretch>
                    </p:blipFill>
                    <p:spPr>
                      <a:xfrm>
                        <a:off x="750424" y="3894550"/>
                        <a:ext cx="328613" cy="427038"/>
                      </a:xfrm>
                      <a:prstGeom prst="rect">
                        <a:avLst/>
                      </a:prstGeom>
                    </p:spPr>
                  </p:pic>
                </p:oleObj>
              </mc:Fallback>
            </mc:AlternateContent>
          </a:graphicData>
        </a:graphic>
      </p:graphicFrame>
      <p:graphicFrame>
        <p:nvGraphicFramePr>
          <p:cNvPr id="11" name="Object 10"/>
          <p:cNvGraphicFramePr>
            <a:graphicFrameLocks noChangeAspect="1"/>
          </p:cNvGraphicFramePr>
          <p:nvPr/>
        </p:nvGraphicFramePr>
        <p:xfrm>
          <a:off x="399154" y="4351950"/>
          <a:ext cx="820738" cy="525463"/>
        </p:xfrm>
        <a:graphic>
          <a:graphicData uri="http://schemas.openxmlformats.org/presentationml/2006/ole">
            <mc:AlternateContent xmlns:mc="http://schemas.openxmlformats.org/markup-compatibility/2006">
              <mc:Choice xmlns:v="urn:schemas-microsoft-com:vml" Requires="v">
                <p:oleObj name="Equation" r:id="rId9" imgW="317500" imgH="203200" progId="Equation.3">
                  <p:embed/>
                </p:oleObj>
              </mc:Choice>
              <mc:Fallback>
                <p:oleObj name="Equation" r:id="rId9" imgW="317500" imgH="203200" progId="Equation.3">
                  <p:embed/>
                  <p:pic>
                    <p:nvPicPr>
                      <p:cNvPr id="11" name="Object 10"/>
                      <p:cNvPicPr/>
                      <p:nvPr/>
                    </p:nvPicPr>
                    <p:blipFill>
                      <a:blip r:embed="rId10"/>
                      <a:stretch>
                        <a:fillRect/>
                      </a:stretch>
                    </p:blipFill>
                    <p:spPr>
                      <a:xfrm>
                        <a:off x="399154" y="4351950"/>
                        <a:ext cx="820738" cy="525463"/>
                      </a:xfrm>
                      <a:prstGeom prst="rect">
                        <a:avLst/>
                      </a:prstGeom>
                    </p:spPr>
                  </p:pic>
                </p:oleObj>
              </mc:Fallback>
            </mc:AlternateContent>
          </a:graphicData>
        </a:graphic>
      </p:graphicFrame>
      <p:graphicFrame>
        <p:nvGraphicFramePr>
          <p:cNvPr id="12" name="Object 11"/>
          <p:cNvGraphicFramePr>
            <a:graphicFrameLocks noChangeAspect="1"/>
          </p:cNvGraphicFramePr>
          <p:nvPr/>
        </p:nvGraphicFramePr>
        <p:xfrm>
          <a:off x="128616" y="4941713"/>
          <a:ext cx="1247775" cy="525462"/>
        </p:xfrm>
        <a:graphic>
          <a:graphicData uri="http://schemas.openxmlformats.org/presentationml/2006/ole">
            <mc:AlternateContent xmlns:mc="http://schemas.openxmlformats.org/markup-compatibility/2006">
              <mc:Choice xmlns:v="urn:schemas-microsoft-com:vml" Requires="v">
                <p:oleObj name="Equation" r:id="rId11" imgW="482600" imgH="203200" progId="Equation.3">
                  <p:embed/>
                </p:oleObj>
              </mc:Choice>
              <mc:Fallback>
                <p:oleObj name="Equation" r:id="rId11" imgW="482600" imgH="203200" progId="Equation.3">
                  <p:embed/>
                  <p:pic>
                    <p:nvPicPr>
                      <p:cNvPr id="12" name="Object 11"/>
                      <p:cNvPicPr/>
                      <p:nvPr/>
                    </p:nvPicPr>
                    <p:blipFill>
                      <a:blip r:embed="rId12"/>
                      <a:stretch>
                        <a:fillRect/>
                      </a:stretch>
                    </p:blipFill>
                    <p:spPr>
                      <a:xfrm>
                        <a:off x="128616" y="4941713"/>
                        <a:ext cx="1247775" cy="525462"/>
                      </a:xfrm>
                      <a:prstGeom prst="rect">
                        <a:avLst/>
                      </a:prstGeom>
                    </p:spPr>
                  </p:pic>
                </p:oleObj>
              </mc:Fallback>
            </mc:AlternateContent>
          </a:graphicData>
        </a:graphic>
      </p:graphicFrame>
      <p:graphicFrame>
        <p:nvGraphicFramePr>
          <p:cNvPr id="13" name="Object 12"/>
          <p:cNvGraphicFramePr>
            <a:graphicFrameLocks noChangeAspect="1"/>
          </p:cNvGraphicFramePr>
          <p:nvPr/>
        </p:nvGraphicFramePr>
        <p:xfrm>
          <a:off x="120246" y="5463839"/>
          <a:ext cx="1247775" cy="525462"/>
        </p:xfrm>
        <a:graphic>
          <a:graphicData uri="http://schemas.openxmlformats.org/presentationml/2006/ole">
            <mc:AlternateContent xmlns:mc="http://schemas.openxmlformats.org/markup-compatibility/2006">
              <mc:Choice xmlns:v="urn:schemas-microsoft-com:vml" Requires="v">
                <p:oleObj name="Equation" r:id="rId13" imgW="482600" imgH="203200" progId="Equation.3">
                  <p:embed/>
                </p:oleObj>
              </mc:Choice>
              <mc:Fallback>
                <p:oleObj name="Equation" r:id="rId13" imgW="482600" imgH="203200" progId="Equation.3">
                  <p:embed/>
                  <p:pic>
                    <p:nvPicPr>
                      <p:cNvPr id="13" name="Object 12"/>
                      <p:cNvPicPr/>
                      <p:nvPr/>
                    </p:nvPicPr>
                    <p:blipFill>
                      <a:blip r:embed="rId14"/>
                      <a:stretch>
                        <a:fillRect/>
                      </a:stretch>
                    </p:blipFill>
                    <p:spPr>
                      <a:xfrm>
                        <a:off x="120246" y="5463839"/>
                        <a:ext cx="1247775" cy="525462"/>
                      </a:xfrm>
                      <a:prstGeom prst="rect">
                        <a:avLst/>
                      </a:prstGeom>
                    </p:spPr>
                  </p:pic>
                </p:oleObj>
              </mc:Fallback>
            </mc:AlternateContent>
          </a:graphicData>
        </a:graphic>
      </p:graphicFrame>
      <p:graphicFrame>
        <p:nvGraphicFramePr>
          <p:cNvPr id="14" name="Object 13"/>
          <p:cNvGraphicFramePr>
            <a:graphicFrameLocks noChangeAspect="1"/>
          </p:cNvGraphicFramePr>
          <p:nvPr/>
        </p:nvGraphicFramePr>
        <p:xfrm>
          <a:off x="373063" y="5969988"/>
          <a:ext cx="822325" cy="525462"/>
        </p:xfrm>
        <a:graphic>
          <a:graphicData uri="http://schemas.openxmlformats.org/presentationml/2006/ole">
            <mc:AlternateContent xmlns:mc="http://schemas.openxmlformats.org/markup-compatibility/2006">
              <mc:Choice xmlns:v="urn:schemas-microsoft-com:vml" Requires="v">
                <p:oleObj name="Equation" r:id="rId15" imgW="317500" imgH="203200" progId="Equation.3">
                  <p:embed/>
                </p:oleObj>
              </mc:Choice>
              <mc:Fallback>
                <p:oleObj name="Equation" r:id="rId15" imgW="317500" imgH="203200" progId="Equation.3">
                  <p:embed/>
                  <p:pic>
                    <p:nvPicPr>
                      <p:cNvPr id="14" name="Object 13"/>
                      <p:cNvPicPr/>
                      <p:nvPr/>
                    </p:nvPicPr>
                    <p:blipFill>
                      <a:blip r:embed="rId16"/>
                      <a:stretch>
                        <a:fillRect/>
                      </a:stretch>
                    </p:blipFill>
                    <p:spPr>
                      <a:xfrm>
                        <a:off x="373063" y="5969988"/>
                        <a:ext cx="822325" cy="525462"/>
                      </a:xfrm>
                      <a:prstGeom prst="rect">
                        <a:avLst/>
                      </a:prstGeom>
                    </p:spPr>
                  </p:pic>
                </p:oleObj>
              </mc:Fallback>
            </mc:AlternateContent>
          </a:graphicData>
        </a:graphic>
      </p:graphicFrame>
      <p:sp>
        <p:nvSpPr>
          <p:cNvPr id="4" name="Rectangle 3"/>
          <p:cNvSpPr/>
          <p:nvPr/>
        </p:nvSpPr>
        <p:spPr>
          <a:xfrm>
            <a:off x="112539" y="5467175"/>
            <a:ext cx="8119068" cy="502813"/>
          </a:xfrm>
          <a:prstGeom prst="rect">
            <a:avLst/>
          </a:prstGeom>
          <a:noFill/>
          <a:ln w="762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14233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Likelihood complications</a:t>
            </a:r>
          </a:p>
        </p:txBody>
      </p:sp>
      <p:sp>
        <p:nvSpPr>
          <p:cNvPr id="3" name="Content Placeholder 2"/>
          <p:cNvSpPr>
            <a:spLocks noGrp="1"/>
          </p:cNvSpPr>
          <p:nvPr>
            <p:ph idx="1"/>
          </p:nvPr>
        </p:nvSpPr>
        <p:spPr/>
        <p:txBody>
          <a:bodyPr/>
          <a:lstStyle/>
          <a:p>
            <a:pPr marL="342900" indent="-342900">
              <a:buFont typeface="Arial"/>
              <a:buChar char="•"/>
            </a:pPr>
            <a:r>
              <a:rPr lang="en-US" dirty="0"/>
              <a:t>When the likelihood is difficult to evaluate, there are numerical methods for approximating it</a:t>
            </a:r>
          </a:p>
          <a:p>
            <a:pPr marL="342900" indent="-342900">
              <a:buFont typeface="Arial"/>
              <a:buChar char="•"/>
            </a:pPr>
            <a:endParaRPr lang="en-US" dirty="0"/>
          </a:p>
          <a:p>
            <a:pPr marL="342900" indent="-342900">
              <a:buFont typeface="Arial"/>
              <a:buChar char="•"/>
            </a:pPr>
            <a:r>
              <a:rPr lang="en-US" dirty="0"/>
              <a:t>They are based on the assumption that simulating the model for a given parameter is easy</a:t>
            </a:r>
          </a:p>
          <a:p>
            <a:pPr marL="342900" indent="-342900">
              <a:buFont typeface="Arial"/>
              <a:buChar char="•"/>
            </a:pPr>
            <a:endParaRPr lang="en-US" dirty="0"/>
          </a:p>
          <a:p>
            <a:pPr marL="342900" indent="-342900">
              <a:buFont typeface="Arial"/>
              <a:buChar char="•"/>
            </a:pPr>
            <a:r>
              <a:rPr lang="en-US" dirty="0"/>
              <a:t>The idea is simple: if a parameter produces simulated data that are similar to the observed data, then that parameter should be more likely in the posterior than others</a:t>
            </a:r>
          </a:p>
        </p:txBody>
      </p:sp>
    </p:spTree>
    <p:extLst>
      <p:ext uri="{BB962C8B-B14F-4D97-AF65-F5344CB8AC3E}">
        <p14:creationId xmlns:p14="http://schemas.microsoft.com/office/powerpoint/2010/main" val="34851129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shot 2016-01-13 16.48.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728" y="1767833"/>
            <a:ext cx="8037376" cy="4023595"/>
          </a:xfrm>
          <a:prstGeom prst="rect">
            <a:avLst/>
          </a:prstGeom>
        </p:spPr>
      </p:pic>
      <p:sp>
        <p:nvSpPr>
          <p:cNvPr id="5" name="Title 2"/>
          <p:cNvSpPr>
            <a:spLocks noGrp="1"/>
          </p:cNvSpPr>
          <p:nvPr>
            <p:ph type="title"/>
          </p:nvPr>
        </p:nvSpPr>
        <p:spPr>
          <a:xfrm>
            <a:off x="457200" y="152718"/>
            <a:ext cx="8122356" cy="1371600"/>
          </a:xfrm>
        </p:spPr>
        <p:txBody>
          <a:bodyPr>
            <a:normAutofit/>
          </a:bodyPr>
          <a:lstStyle/>
          <a:p>
            <a:r>
              <a:rPr lang="en-US" dirty="0"/>
              <a:t>Strategy for estimating parameters</a:t>
            </a:r>
          </a:p>
        </p:txBody>
      </p:sp>
      <p:sp>
        <p:nvSpPr>
          <p:cNvPr id="6" name="TextBox 5"/>
          <p:cNvSpPr txBox="1"/>
          <p:nvPr/>
        </p:nvSpPr>
        <p:spPr>
          <a:xfrm>
            <a:off x="570090" y="6006716"/>
            <a:ext cx="7826021" cy="646331"/>
          </a:xfrm>
          <a:prstGeom prst="rect">
            <a:avLst/>
          </a:prstGeom>
          <a:noFill/>
          <a:ln w="38100">
            <a:solidFill>
              <a:schemeClr val="tx1"/>
            </a:solidFill>
          </a:ln>
        </p:spPr>
        <p:txBody>
          <a:bodyPr wrap="square" rtlCol="0">
            <a:spAutoFit/>
          </a:bodyPr>
          <a:lstStyle/>
          <a:p>
            <a:r>
              <a:rPr lang="en-US" dirty="0"/>
              <a:t>Turner, B. M., and Van Zandt, T. (2012). A tutorial on approximate Bayesian computation. Journal of Mathematical Psychology, 56, 69-85.</a:t>
            </a:r>
          </a:p>
        </p:txBody>
      </p:sp>
    </p:spTree>
    <p:extLst>
      <p:ext uri="{BB962C8B-B14F-4D97-AF65-F5344CB8AC3E}">
        <p14:creationId xmlns:p14="http://schemas.microsoft.com/office/powerpoint/2010/main" val="7365682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7620000" cy="4800600"/>
          </a:xfrm>
        </p:spPr>
        <p:txBody>
          <a:bodyPr/>
          <a:lstStyle/>
          <a:p>
            <a:pPr marL="457200" indent="-457200">
              <a:buFont typeface="+mj-lt"/>
              <a:buAutoNum type="arabicParenR"/>
            </a:pPr>
            <a:endParaRPr lang="en-US" dirty="0"/>
          </a:p>
          <a:p>
            <a:pPr marL="457200" indent="-457200">
              <a:buFont typeface="+mj-lt"/>
              <a:buAutoNum type="arabicParenR"/>
            </a:pPr>
            <a:r>
              <a:rPr lang="en-US" dirty="0"/>
              <a:t>Pick some random value for p, call it p*</a:t>
            </a:r>
          </a:p>
          <a:p>
            <a:pPr marL="457200" indent="-457200">
              <a:buFont typeface="+mj-lt"/>
              <a:buAutoNum type="arabicParenR"/>
            </a:pPr>
            <a:endParaRPr lang="en-US" dirty="0"/>
          </a:p>
          <a:p>
            <a:pPr marL="457200" indent="-457200">
              <a:buFont typeface="+mj-lt"/>
              <a:buAutoNum type="arabicParenR"/>
            </a:pPr>
            <a:r>
              <a:rPr lang="en-US" dirty="0"/>
              <a:t>Perform an experiment via Binomial model with p=p*</a:t>
            </a:r>
          </a:p>
          <a:p>
            <a:pPr marL="914400" lvl="1" indent="-457200">
              <a:buFont typeface="Arial"/>
              <a:buChar char="•"/>
            </a:pPr>
            <a:r>
              <a:rPr lang="en-US" dirty="0"/>
              <a:t>Call these data X*</a:t>
            </a:r>
          </a:p>
          <a:p>
            <a:pPr marL="457200" indent="-457200">
              <a:buFont typeface="+mj-lt"/>
              <a:buAutoNum type="arabicParenR"/>
            </a:pPr>
            <a:endParaRPr lang="en-US" dirty="0"/>
          </a:p>
          <a:p>
            <a:pPr marL="457200" indent="-457200">
              <a:buFont typeface="+mj-lt"/>
              <a:buAutoNum type="arabicParenR"/>
            </a:pPr>
            <a:r>
              <a:rPr lang="en-US" dirty="0"/>
              <a:t>Compare X* to X</a:t>
            </a:r>
          </a:p>
          <a:p>
            <a:pPr marL="800100" lvl="1" indent="-342900">
              <a:buFont typeface="Arial"/>
              <a:buChar char="•"/>
            </a:pPr>
            <a:r>
              <a:rPr lang="en-US" dirty="0"/>
              <a:t>If X* and X are close, store p*</a:t>
            </a:r>
          </a:p>
          <a:p>
            <a:pPr marL="800100" lvl="1" indent="-342900">
              <a:buFont typeface="Arial"/>
              <a:buChar char="•"/>
            </a:pPr>
            <a:r>
              <a:rPr lang="en-US" dirty="0"/>
              <a:t>If X* and X are not close, discard p*</a:t>
            </a:r>
          </a:p>
          <a:p>
            <a:endParaRPr lang="en-US" dirty="0"/>
          </a:p>
        </p:txBody>
      </p:sp>
      <p:sp>
        <p:nvSpPr>
          <p:cNvPr id="4" name="Title 2"/>
          <p:cNvSpPr>
            <a:spLocks noGrp="1"/>
          </p:cNvSpPr>
          <p:nvPr>
            <p:ph type="title"/>
          </p:nvPr>
        </p:nvSpPr>
        <p:spPr>
          <a:xfrm>
            <a:off x="457200" y="152718"/>
            <a:ext cx="8122356" cy="1371600"/>
          </a:xfrm>
        </p:spPr>
        <p:txBody>
          <a:bodyPr>
            <a:normAutofit/>
          </a:bodyPr>
          <a:lstStyle/>
          <a:p>
            <a:r>
              <a:rPr lang="en-US" dirty="0"/>
              <a:t>Strategy for estimating parameters</a:t>
            </a:r>
          </a:p>
        </p:txBody>
      </p:sp>
      <p:sp>
        <p:nvSpPr>
          <p:cNvPr id="5" name="TextBox 4"/>
          <p:cNvSpPr txBox="1"/>
          <p:nvPr/>
        </p:nvSpPr>
        <p:spPr>
          <a:xfrm>
            <a:off x="972878" y="6185454"/>
            <a:ext cx="7104322" cy="523220"/>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binomial_Bayes_simulation.R</a:t>
            </a:r>
            <a:r>
              <a:rPr lang="en-US" sz="2800" dirty="0">
                <a:solidFill>
                  <a:schemeClr val="tx2"/>
                </a:solidFill>
              </a:rPr>
              <a:t>”</a:t>
            </a:r>
          </a:p>
        </p:txBody>
      </p:sp>
    </p:spTree>
    <p:extLst>
      <p:ext uri="{BB962C8B-B14F-4D97-AF65-F5344CB8AC3E}">
        <p14:creationId xmlns:p14="http://schemas.microsoft.com/office/powerpoint/2010/main" val="3862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1471" y="1791698"/>
            <a:ext cx="6934200" cy="4800600"/>
          </a:xfrm>
          <a:prstGeom prst="rect">
            <a:avLst/>
          </a:prstGeom>
        </p:spPr>
      </p:pic>
      <p:sp>
        <p:nvSpPr>
          <p:cNvPr id="3" name="Title 2"/>
          <p:cNvSpPr>
            <a:spLocks noGrp="1"/>
          </p:cNvSpPr>
          <p:nvPr>
            <p:ph type="title"/>
          </p:nvPr>
        </p:nvSpPr>
        <p:spPr/>
        <p:txBody>
          <a:bodyPr/>
          <a:lstStyle/>
          <a:p>
            <a:r>
              <a:rPr lang="en-US" dirty="0"/>
              <a:t>An Example</a:t>
            </a:r>
          </a:p>
        </p:txBody>
      </p:sp>
    </p:spTree>
    <p:extLst>
      <p:ext uri="{BB962C8B-B14F-4D97-AF65-F5344CB8AC3E}">
        <p14:creationId xmlns:p14="http://schemas.microsoft.com/office/powerpoint/2010/main" val="17145939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762000"/>
            <a:ext cx="9737332" cy="5409629"/>
          </a:xfrm>
          <a:prstGeom prst="rect">
            <a:avLst/>
          </a:prstGeom>
        </p:spPr>
      </p:pic>
      <p:sp>
        <p:nvSpPr>
          <p:cNvPr id="4" name="Rectangle 3"/>
          <p:cNvSpPr/>
          <p:nvPr/>
        </p:nvSpPr>
        <p:spPr>
          <a:xfrm>
            <a:off x="2971800" y="2286000"/>
            <a:ext cx="3200400" cy="31242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83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540327"/>
            <a:ext cx="6397118" cy="5821900"/>
          </a:xfrm>
          <a:prstGeom prst="rect">
            <a:avLst/>
          </a:prstGeom>
        </p:spPr>
      </p:pic>
    </p:spTree>
    <p:extLst>
      <p:ext uri="{BB962C8B-B14F-4D97-AF65-F5344CB8AC3E}">
        <p14:creationId xmlns:p14="http://schemas.microsoft.com/office/powerpoint/2010/main" val="1889262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uses…</a:t>
            </a:r>
          </a:p>
        </p:txBody>
      </p:sp>
      <p:sp>
        <p:nvSpPr>
          <p:cNvPr id="3" name="Content Placeholder 2"/>
          <p:cNvSpPr>
            <a:spLocks noGrp="1"/>
          </p:cNvSpPr>
          <p:nvPr>
            <p:ph idx="1"/>
          </p:nvPr>
        </p:nvSpPr>
        <p:spPr/>
        <p:txBody>
          <a:bodyPr/>
          <a:lstStyle/>
          <a:p>
            <a:pPr marL="342900" indent="-342900">
              <a:buFont typeface="Arial"/>
              <a:buChar char="•"/>
            </a:pPr>
            <a:r>
              <a:rPr lang="en-US" dirty="0"/>
              <a:t>Climate change</a:t>
            </a:r>
          </a:p>
          <a:p>
            <a:pPr marL="342900" indent="-342900">
              <a:buFont typeface="Arial"/>
              <a:buChar char="•"/>
            </a:pPr>
            <a:endParaRPr lang="en-US" dirty="0"/>
          </a:p>
          <a:p>
            <a:pPr marL="342900" indent="-342900">
              <a:buFont typeface="Arial"/>
              <a:buChar char="•"/>
            </a:pPr>
            <a:r>
              <a:rPr lang="en-US" dirty="0"/>
              <a:t>Invasive species</a:t>
            </a:r>
          </a:p>
          <a:p>
            <a:pPr marL="342900" indent="-342900">
              <a:buFont typeface="Arial"/>
              <a:buChar char="•"/>
            </a:pPr>
            <a:endParaRPr lang="en-US" dirty="0"/>
          </a:p>
          <a:p>
            <a:pPr marL="342900" indent="-342900">
              <a:buFont typeface="Arial"/>
              <a:buChar char="•"/>
            </a:pPr>
            <a:r>
              <a:rPr lang="en-US" dirty="0"/>
              <a:t>Bacterial interactions</a:t>
            </a:r>
          </a:p>
          <a:p>
            <a:pPr marL="342900" indent="-342900">
              <a:buFont typeface="Arial"/>
              <a:buChar char="•"/>
            </a:pPr>
            <a:r>
              <a:rPr lang="en-US" dirty="0">
                <a:hlinkClick r:id="rId3"/>
              </a:rPr>
              <a:t>http://www.freeworldgroup.com/games9/gameindex/bacteriasimulator2.htm</a:t>
            </a:r>
            <a:endParaRPr lang="en-US" dirty="0"/>
          </a:p>
          <a:p>
            <a:pPr marL="342900" indent="-342900">
              <a:buFont typeface="Arial"/>
              <a:buChar char="•"/>
            </a:pPr>
            <a:endParaRPr lang="en-US" dirty="0"/>
          </a:p>
          <a:p>
            <a:pPr marL="342900" indent="-342900">
              <a:buFont typeface="Arial"/>
              <a:buChar char="•"/>
            </a:pPr>
            <a:r>
              <a:rPr lang="en-US" dirty="0"/>
              <a:t>The mind!</a:t>
            </a:r>
          </a:p>
        </p:txBody>
      </p:sp>
      <p:pic>
        <p:nvPicPr>
          <p:cNvPr id="4" name="Picture 3"/>
          <p:cNvPicPr>
            <a:picLocks noChangeAspect="1"/>
          </p:cNvPicPr>
          <p:nvPr/>
        </p:nvPicPr>
        <p:blipFill>
          <a:blip r:embed="rId4"/>
          <a:stretch>
            <a:fillRect/>
          </a:stretch>
        </p:blipFill>
        <p:spPr>
          <a:xfrm>
            <a:off x="5991439" y="255457"/>
            <a:ext cx="2476500" cy="3276600"/>
          </a:xfrm>
          <a:prstGeom prst="rect">
            <a:avLst/>
          </a:prstGeom>
        </p:spPr>
      </p:pic>
      <p:sp>
        <p:nvSpPr>
          <p:cNvPr id="5" name="TextBox 4"/>
          <p:cNvSpPr txBox="1"/>
          <p:nvPr/>
        </p:nvSpPr>
        <p:spPr>
          <a:xfrm>
            <a:off x="6560078" y="3532057"/>
            <a:ext cx="1788585" cy="369332"/>
          </a:xfrm>
          <a:prstGeom prst="rect">
            <a:avLst/>
          </a:prstGeom>
          <a:noFill/>
        </p:spPr>
        <p:txBody>
          <a:bodyPr wrap="square" rtlCol="0">
            <a:spAutoFit/>
          </a:bodyPr>
          <a:lstStyle/>
          <a:p>
            <a:r>
              <a:rPr lang="en-US" dirty="0"/>
              <a:t>Drew </a:t>
            </a:r>
            <a:r>
              <a:rPr lang="en-US" dirty="0" err="1"/>
              <a:t>Purves</a:t>
            </a:r>
            <a:endParaRPr lang="en-US" dirty="0"/>
          </a:p>
        </p:txBody>
      </p:sp>
    </p:spTree>
    <p:extLst>
      <p:ext uri="{BB962C8B-B14F-4D97-AF65-F5344CB8AC3E}">
        <p14:creationId xmlns:p14="http://schemas.microsoft.com/office/powerpoint/2010/main" val="331191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Signal Detection Theory</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8636" y="1602757"/>
            <a:ext cx="5832764" cy="4798043"/>
          </a:xfrm>
          <a:prstGeom prst="rect">
            <a:avLst/>
          </a:prstGeom>
        </p:spPr>
      </p:pic>
      <p:sp>
        <p:nvSpPr>
          <p:cNvPr id="4" name="Oval 3"/>
          <p:cNvSpPr/>
          <p:nvPr/>
        </p:nvSpPr>
        <p:spPr>
          <a:xfrm>
            <a:off x="4953000" y="5465618"/>
            <a:ext cx="533400" cy="533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4585855" y="1524000"/>
            <a:ext cx="533400" cy="533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75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i_plo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2057400"/>
            <a:ext cx="9144000" cy="3048000"/>
          </a:xfrm>
          <a:prstGeom prst="rect">
            <a:avLst/>
          </a:prstGeom>
        </p:spPr>
      </p:pic>
      <p:sp>
        <p:nvSpPr>
          <p:cNvPr id="3" name="Title 2"/>
          <p:cNvSpPr>
            <a:spLocks noGrp="1"/>
          </p:cNvSpPr>
          <p:nvPr>
            <p:ph type="title"/>
          </p:nvPr>
        </p:nvSpPr>
        <p:spPr/>
        <p:txBody>
          <a:bodyPr/>
          <a:lstStyle/>
          <a:p>
            <a:r>
              <a:rPr lang="en-US" dirty="0"/>
              <a:t>Connecting Theory to Data</a:t>
            </a:r>
          </a:p>
        </p:txBody>
      </p:sp>
    </p:spTree>
    <p:extLst>
      <p:ext uri="{BB962C8B-B14F-4D97-AF65-F5344CB8AC3E}">
        <p14:creationId xmlns:p14="http://schemas.microsoft.com/office/powerpoint/2010/main" val="8430873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7504"/>
            <a:ext cx="9144000" cy="3042991"/>
          </a:xfrm>
          <a:prstGeom prst="rect">
            <a:avLst/>
          </a:prstGeom>
        </p:spPr>
      </p:pic>
      <p:sp>
        <p:nvSpPr>
          <p:cNvPr id="16" name="Curved Up Arrow 15"/>
          <p:cNvSpPr/>
          <p:nvPr/>
        </p:nvSpPr>
        <p:spPr>
          <a:xfrm>
            <a:off x="1981200" y="5105400"/>
            <a:ext cx="2286000" cy="762000"/>
          </a:xfrm>
          <a:prstGeom prst="curved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Curved Up Arrow 16"/>
          <p:cNvSpPr/>
          <p:nvPr/>
        </p:nvSpPr>
        <p:spPr>
          <a:xfrm>
            <a:off x="4953000" y="5105400"/>
            <a:ext cx="2286000" cy="762000"/>
          </a:xfrm>
          <a:prstGeom prst="curved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itle 2"/>
          <p:cNvSpPr txBox="1">
            <a:spLocks/>
          </p:cNvSpPr>
          <p:nvPr/>
        </p:nvSpPr>
        <p:spPr>
          <a:xfrm>
            <a:off x="609600" y="305118"/>
            <a:ext cx="5791200" cy="1371600"/>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US"/>
              <a:t>Connecting Theory to Data</a:t>
            </a:r>
            <a:endParaRPr lang="en-US" dirty="0"/>
          </a:p>
        </p:txBody>
      </p:sp>
      <p:sp>
        <p:nvSpPr>
          <p:cNvPr id="2" name="TextBox 1"/>
          <p:cNvSpPr txBox="1"/>
          <p:nvPr/>
        </p:nvSpPr>
        <p:spPr>
          <a:xfrm>
            <a:off x="2337503" y="6185454"/>
            <a:ext cx="4536723" cy="523220"/>
          </a:xfrm>
          <a:prstGeom prst="rect">
            <a:avLst/>
          </a:prstGeom>
          <a:noFill/>
          <a:ln w="38100">
            <a:solidFill>
              <a:schemeClr val="tx1"/>
            </a:solidFill>
          </a:ln>
        </p:spPr>
        <p:txBody>
          <a:bodyPr wrap="square" rtlCol="0">
            <a:spAutoFit/>
          </a:bodyPr>
          <a:lstStyle/>
          <a:p>
            <a:r>
              <a:rPr lang="en-US" sz="2800" dirty="0">
                <a:solidFill>
                  <a:schemeClr val="tx2"/>
                </a:solidFill>
              </a:rPr>
              <a:t>Open up “</a:t>
            </a:r>
            <a:r>
              <a:rPr lang="en-US" sz="2800" dirty="0" err="1">
                <a:solidFill>
                  <a:schemeClr val="tx2"/>
                </a:solidFill>
              </a:rPr>
              <a:t>sdt_simulation.R</a:t>
            </a:r>
            <a:r>
              <a:rPr lang="en-US" sz="2800" dirty="0">
                <a:solidFill>
                  <a:schemeClr val="tx2"/>
                </a:solidFill>
              </a:rPr>
              <a:t>”</a:t>
            </a:r>
          </a:p>
        </p:txBody>
      </p:sp>
    </p:spTree>
    <p:extLst>
      <p:ext uri="{BB962C8B-B14F-4D97-AF65-F5344CB8AC3E}">
        <p14:creationId xmlns:p14="http://schemas.microsoft.com/office/powerpoint/2010/main" val="67158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718"/>
            <a:ext cx="8122356" cy="1371600"/>
          </a:xfrm>
        </p:spPr>
        <p:txBody>
          <a:bodyPr>
            <a:normAutofit/>
          </a:bodyPr>
          <a:lstStyle/>
          <a:p>
            <a:r>
              <a:rPr lang="en-US" dirty="0"/>
              <a:t>Strategy for estimating parameters</a:t>
            </a:r>
          </a:p>
        </p:txBody>
      </p:sp>
      <p:sp>
        <p:nvSpPr>
          <p:cNvPr id="4" name="Content Placeholder 3"/>
          <p:cNvSpPr>
            <a:spLocks noGrp="1"/>
          </p:cNvSpPr>
          <p:nvPr>
            <p:ph idx="1"/>
          </p:nvPr>
        </p:nvSpPr>
        <p:spPr>
          <a:xfrm>
            <a:off x="457200" y="1752600"/>
            <a:ext cx="7620000" cy="4780844"/>
          </a:xfrm>
        </p:spPr>
        <p:txBody>
          <a:bodyPr>
            <a:normAutofit/>
          </a:bodyPr>
          <a:lstStyle/>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r>
              <a:rPr lang="en-US" dirty="0"/>
              <a:t>We could try </a:t>
            </a:r>
          </a:p>
          <a:p>
            <a:pPr marL="914400" lvl="1" indent="-457200">
              <a:buFont typeface="+mj-lt"/>
              <a:buAutoNum type="arabicPeriod"/>
            </a:pPr>
            <a:r>
              <a:rPr lang="en-US" dirty="0"/>
              <a:t>Picking lots of values for (</a:t>
            </a:r>
            <a:r>
              <a:rPr lang="en-US" dirty="0" err="1"/>
              <a:t>b,d</a:t>
            </a:r>
            <a:r>
              <a:rPr lang="en-US" dirty="0"/>
              <a:t>)</a:t>
            </a:r>
          </a:p>
          <a:p>
            <a:pPr marL="914400" lvl="1" indent="-457200">
              <a:buFont typeface="+mj-lt"/>
              <a:buAutoNum type="arabicPeriod"/>
            </a:pPr>
            <a:r>
              <a:rPr lang="en-US" dirty="0"/>
              <a:t>Looking at the mean and variability in the predictions</a:t>
            </a:r>
          </a:p>
          <a:p>
            <a:pPr marL="914400" lvl="1" indent="-457200">
              <a:buFont typeface="+mj-lt"/>
              <a:buAutoNum type="arabicPeriod"/>
            </a:pPr>
            <a:r>
              <a:rPr lang="en-US" dirty="0"/>
              <a:t>Settle on values that most closely match our data</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72935" y="2167234"/>
            <a:ext cx="1304265" cy="74849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2935" y="3169503"/>
            <a:ext cx="1442262" cy="82333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5837" y="2099957"/>
            <a:ext cx="1438477" cy="815767"/>
          </a:xfrm>
          <a:prstGeom prst="rect">
            <a:avLst/>
          </a:prstGeom>
        </p:spPr>
      </p:pic>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1272" y="3244352"/>
            <a:ext cx="1304265" cy="74849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151" y="2233852"/>
            <a:ext cx="2438612" cy="2020999"/>
          </a:xfrm>
          <a:prstGeom prst="rect">
            <a:avLst/>
          </a:prstGeom>
        </p:spPr>
      </p:pic>
      <p:cxnSp>
        <p:nvCxnSpPr>
          <p:cNvPr id="11" name="Straight Arrow Connector 10"/>
          <p:cNvCxnSpPr/>
          <p:nvPr/>
        </p:nvCxnSpPr>
        <p:spPr>
          <a:xfrm>
            <a:off x="3598332" y="3244352"/>
            <a:ext cx="1001889" cy="0"/>
          </a:xfrm>
          <a:prstGeom prst="straightConnector1">
            <a:avLst/>
          </a:prstGeom>
          <a:ln w="63500">
            <a:solidFill>
              <a:schemeClr val="tx2"/>
            </a:solidFill>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4783667" y="1930625"/>
            <a:ext cx="3795889" cy="2302710"/>
          </a:xfrm>
          <a:prstGeom prst="rect">
            <a:avLst/>
          </a:prstGeom>
          <a:noFill/>
          <a:ln w="635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00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718"/>
            <a:ext cx="8122356" cy="1371600"/>
          </a:xfrm>
        </p:spPr>
        <p:txBody>
          <a:bodyPr>
            <a:normAutofit/>
          </a:bodyPr>
          <a:lstStyle/>
          <a:p>
            <a:r>
              <a:rPr lang="en-US" dirty="0"/>
              <a:t>Strategy for estimating parameters</a:t>
            </a:r>
          </a:p>
        </p:txBody>
      </p:sp>
      <p:sp>
        <p:nvSpPr>
          <p:cNvPr id="4" name="Content Placeholder 3"/>
          <p:cNvSpPr>
            <a:spLocks noGrp="1"/>
          </p:cNvSpPr>
          <p:nvPr>
            <p:ph idx="1"/>
          </p:nvPr>
        </p:nvSpPr>
        <p:spPr>
          <a:xfrm>
            <a:off x="457200" y="1752600"/>
            <a:ext cx="7620000" cy="4780844"/>
          </a:xfrm>
        </p:spPr>
        <p:txBody>
          <a:bodyPr>
            <a:normAutofit/>
          </a:bodyPr>
          <a:lstStyle/>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endParaRPr lang="en-US" dirty="0"/>
          </a:p>
          <a:p>
            <a:pPr marL="342900" indent="-342900">
              <a:buFont typeface="Arial"/>
              <a:buChar char="•"/>
            </a:pPr>
            <a:r>
              <a:rPr lang="en-US" dirty="0"/>
              <a:t>We could try </a:t>
            </a:r>
          </a:p>
          <a:p>
            <a:pPr marL="914400" lvl="1" indent="-457200">
              <a:buFont typeface="+mj-lt"/>
              <a:buAutoNum type="arabicPeriod"/>
            </a:pPr>
            <a:r>
              <a:rPr lang="en-US" dirty="0"/>
              <a:t>Picking lots of values for (</a:t>
            </a:r>
            <a:r>
              <a:rPr lang="en-US" dirty="0" err="1"/>
              <a:t>b,d</a:t>
            </a:r>
            <a:r>
              <a:rPr lang="en-US" dirty="0"/>
              <a:t>)</a:t>
            </a:r>
          </a:p>
          <a:p>
            <a:pPr marL="914400" lvl="1" indent="-457200">
              <a:buFont typeface="+mj-lt"/>
              <a:buAutoNum type="arabicPeriod"/>
            </a:pPr>
            <a:r>
              <a:rPr lang="en-US" dirty="0"/>
              <a:t>Looking at the mean and variability in the predictions</a:t>
            </a:r>
          </a:p>
          <a:p>
            <a:pPr marL="914400" lvl="1" indent="-457200">
              <a:buFont typeface="+mj-lt"/>
              <a:buAutoNum type="arabicPeriod"/>
            </a:pPr>
            <a:r>
              <a:rPr lang="en-US" dirty="0"/>
              <a:t>Settle on values that most closely match our data</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2935" y="2167234"/>
            <a:ext cx="1304265" cy="74849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2935" y="3169503"/>
            <a:ext cx="1442262" cy="823339"/>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5837" y="2099957"/>
            <a:ext cx="1438477" cy="815767"/>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1272" y="3244352"/>
            <a:ext cx="1304265" cy="74849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151" y="2233852"/>
            <a:ext cx="2438612" cy="2020999"/>
          </a:xfrm>
          <a:prstGeom prst="rect">
            <a:avLst/>
          </a:prstGeom>
        </p:spPr>
      </p:pic>
      <p:cxnSp>
        <p:nvCxnSpPr>
          <p:cNvPr id="11" name="Straight Arrow Connector 10"/>
          <p:cNvCxnSpPr/>
          <p:nvPr/>
        </p:nvCxnSpPr>
        <p:spPr>
          <a:xfrm>
            <a:off x="3598332" y="3244352"/>
            <a:ext cx="1001889" cy="0"/>
          </a:xfrm>
          <a:prstGeom prst="straightConnector1">
            <a:avLst/>
          </a:prstGeom>
          <a:ln w="63500">
            <a:solidFill>
              <a:schemeClr val="tx2"/>
            </a:solidFill>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4783667" y="1930625"/>
            <a:ext cx="3795889" cy="2302710"/>
          </a:xfrm>
          <a:prstGeom prst="rect">
            <a:avLst/>
          </a:prstGeom>
          <a:noFill/>
          <a:ln w="635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774526" y="2233852"/>
            <a:ext cx="553640" cy="522632"/>
          </a:xfrm>
          <a:prstGeom prst="rect">
            <a:avLst/>
          </a:prstGeom>
          <a:noFill/>
          <a:ln w="635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6891897" y="2099957"/>
            <a:ext cx="1185303" cy="942898"/>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a:off x="6891897" y="2099957"/>
            <a:ext cx="1185303" cy="942898"/>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110234" y="3242202"/>
            <a:ext cx="1185303" cy="942898"/>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5110234" y="3242202"/>
            <a:ext cx="1185303" cy="942898"/>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016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60634"/>
            <a:ext cx="9144000" cy="3042991"/>
          </a:xfrm>
          <a:prstGeom prst="rect">
            <a:avLst/>
          </a:prstGeom>
        </p:spPr>
      </p:pic>
      <p:sp>
        <p:nvSpPr>
          <p:cNvPr id="2" name="TextBox 1"/>
          <p:cNvSpPr txBox="1"/>
          <p:nvPr/>
        </p:nvSpPr>
        <p:spPr>
          <a:xfrm>
            <a:off x="1409477" y="6185454"/>
            <a:ext cx="6190802" cy="523220"/>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sdt_simulation_inference.R</a:t>
            </a:r>
            <a:r>
              <a:rPr lang="en-US" sz="2800" dirty="0">
                <a:solidFill>
                  <a:schemeClr val="tx2"/>
                </a:solidFill>
              </a:rPr>
              <a:t>”</a:t>
            </a:r>
          </a:p>
        </p:txBody>
      </p:sp>
      <p:sp>
        <p:nvSpPr>
          <p:cNvPr id="8" name="Title 2"/>
          <p:cNvSpPr>
            <a:spLocks noGrp="1"/>
          </p:cNvSpPr>
          <p:nvPr>
            <p:ph type="title"/>
          </p:nvPr>
        </p:nvSpPr>
        <p:spPr>
          <a:xfrm>
            <a:off x="457200" y="152718"/>
            <a:ext cx="8122356" cy="1371600"/>
          </a:xfrm>
        </p:spPr>
        <p:txBody>
          <a:bodyPr>
            <a:normAutofit/>
          </a:bodyPr>
          <a:lstStyle/>
          <a:p>
            <a:r>
              <a:rPr lang="en-US" dirty="0"/>
              <a:t>Strategy for estimating parameters</a:t>
            </a:r>
          </a:p>
        </p:txBody>
      </p:sp>
      <p:sp>
        <p:nvSpPr>
          <p:cNvPr id="9" name="Rectangle 8"/>
          <p:cNvSpPr/>
          <p:nvPr/>
        </p:nvSpPr>
        <p:spPr>
          <a:xfrm>
            <a:off x="6887454" y="2871767"/>
            <a:ext cx="553640" cy="522632"/>
          </a:xfrm>
          <a:prstGeom prst="rect">
            <a:avLst/>
          </a:prstGeom>
          <a:noFill/>
          <a:ln w="635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Curved Up Arrow 9"/>
          <p:cNvSpPr/>
          <p:nvPr/>
        </p:nvSpPr>
        <p:spPr>
          <a:xfrm rot="10800000">
            <a:off x="1872828" y="1835451"/>
            <a:ext cx="2286000" cy="762000"/>
          </a:xfrm>
          <a:prstGeom prst="curved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urved Up Arrow 10"/>
          <p:cNvSpPr/>
          <p:nvPr/>
        </p:nvSpPr>
        <p:spPr>
          <a:xfrm rot="10800000">
            <a:off x="4844628" y="1835451"/>
            <a:ext cx="2286000" cy="762000"/>
          </a:xfrm>
          <a:prstGeom prst="curved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Oval 2"/>
          <p:cNvSpPr/>
          <p:nvPr/>
        </p:nvSpPr>
        <p:spPr>
          <a:xfrm>
            <a:off x="1821603" y="3235642"/>
            <a:ext cx="1031800" cy="910157"/>
          </a:xfrm>
          <a:prstGeom prst="ellipse">
            <a:avLst/>
          </a:prstGeom>
          <a:noFill/>
          <a:ln w="508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456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58175" cy="3133408"/>
          </a:xfrm>
        </p:spPr>
        <p:txBody>
          <a:bodyPr>
            <a:normAutofit/>
          </a:bodyPr>
          <a:lstStyle/>
          <a:p>
            <a:r>
              <a:rPr lang="en-US" dirty="0">
                <a:solidFill>
                  <a:schemeClr val="tx1"/>
                </a:solidFill>
              </a:rPr>
              <a:t>SBI Summer School:</a:t>
            </a:r>
            <a:br>
              <a:rPr lang="en-US" dirty="0">
                <a:solidFill>
                  <a:schemeClr val="tx1"/>
                </a:solidFill>
              </a:rPr>
            </a:br>
            <a:r>
              <a:rPr lang="en-US" dirty="0">
                <a:solidFill>
                  <a:schemeClr val="tx1"/>
                </a:solidFill>
              </a:rPr>
              <a:t>Model Fit</a:t>
            </a:r>
            <a:br>
              <a:rPr lang="en-US" dirty="0">
                <a:solidFill>
                  <a:schemeClr val="tx1"/>
                </a:solidFill>
              </a:rPr>
            </a:br>
            <a:br>
              <a:rPr lang="en-US" dirty="0">
                <a:solidFill>
                  <a:schemeClr val="tx1"/>
                </a:solidFill>
              </a:rPr>
            </a:br>
            <a:br>
              <a:rPr lang="en-US" dirty="0">
                <a:solidFill>
                  <a:schemeClr val="tx1"/>
                </a:solidFill>
              </a:rPr>
            </a:br>
            <a:endParaRPr lang="en-US" dirty="0">
              <a:solidFill>
                <a:schemeClr val="tx1"/>
              </a:solidFill>
            </a:endParaRPr>
          </a:p>
        </p:txBody>
      </p:sp>
      <p:pic>
        <p:nvPicPr>
          <p:cNvPr id="4" name="Picture 3">
            <a:extLst>
              <a:ext uri="{FF2B5EF4-FFF2-40B4-BE49-F238E27FC236}">
                <a16:creationId xmlns:a16="http://schemas.microsoft.com/office/drawing/2014/main" id="{21FE4E56-E398-DAC0-1690-FA64837EB739}"/>
              </a:ext>
            </a:extLst>
          </p:cNvPr>
          <p:cNvPicPr>
            <a:picLocks noChangeAspect="1"/>
          </p:cNvPicPr>
          <p:nvPr/>
        </p:nvPicPr>
        <p:blipFill>
          <a:blip r:embed="rId3"/>
          <a:stretch>
            <a:fillRect/>
          </a:stretch>
        </p:blipFill>
        <p:spPr>
          <a:xfrm>
            <a:off x="285452" y="1888761"/>
            <a:ext cx="8573096" cy="4816521"/>
          </a:xfrm>
          <a:prstGeom prst="rect">
            <a:avLst/>
          </a:prstGeom>
        </p:spPr>
      </p:pic>
    </p:spTree>
    <p:extLst>
      <p:ext uri="{BB962C8B-B14F-4D97-AF65-F5344CB8AC3E}">
        <p14:creationId xmlns:p14="http://schemas.microsoft.com/office/powerpoint/2010/main" val="29057290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fit</a:t>
            </a:r>
          </a:p>
        </p:txBody>
      </p:sp>
      <p:sp>
        <p:nvSpPr>
          <p:cNvPr id="4" name="TextBox 3">
            <a:extLst>
              <a:ext uri="{FF2B5EF4-FFF2-40B4-BE49-F238E27FC236}">
                <a16:creationId xmlns:a16="http://schemas.microsoft.com/office/drawing/2014/main" id="{3444DE64-72B0-CC8A-7E6A-69315DAEB066}"/>
              </a:ext>
            </a:extLst>
          </p:cNvPr>
          <p:cNvSpPr txBox="1"/>
          <p:nvPr/>
        </p:nvSpPr>
        <p:spPr>
          <a:xfrm>
            <a:off x="2168012" y="2466274"/>
            <a:ext cx="5147188" cy="1384995"/>
          </a:xfrm>
          <a:prstGeom prst="rect">
            <a:avLst/>
          </a:prstGeom>
          <a:noFill/>
        </p:spPr>
        <p:txBody>
          <a:bodyPr wrap="square">
            <a:spAutoFit/>
          </a:bodyPr>
          <a:lstStyle/>
          <a:p>
            <a:r>
              <a:rPr lang="en-US" sz="2800" i="1" dirty="0">
                <a:effectLst/>
                <a:latin typeface="Helvetica" pitchFamily="2" charset="0"/>
              </a:rPr>
              <a:t>“The purpose of</a:t>
            </a:r>
            <a:r>
              <a:rPr lang="en-US" sz="2800" dirty="0">
                <a:latin typeface="Helvetica" pitchFamily="2" charset="0"/>
              </a:rPr>
              <a:t> </a:t>
            </a:r>
            <a:r>
              <a:rPr lang="en-US" sz="2800" i="1" dirty="0">
                <a:effectLst/>
                <a:latin typeface="Helvetica" pitchFamily="2" charset="0"/>
              </a:rPr>
              <a:t>models is not to fit the data, but to sharpen the questions.”</a:t>
            </a:r>
            <a:endParaRPr lang="en-US" sz="2800" dirty="0">
              <a:effectLst/>
              <a:latin typeface="Helvetica" pitchFamily="2" charset="0"/>
            </a:endParaRPr>
          </a:p>
        </p:txBody>
      </p:sp>
      <p:sp>
        <p:nvSpPr>
          <p:cNvPr id="5" name="TextBox 4">
            <a:extLst>
              <a:ext uri="{FF2B5EF4-FFF2-40B4-BE49-F238E27FC236}">
                <a16:creationId xmlns:a16="http://schemas.microsoft.com/office/drawing/2014/main" id="{5E4BEAD7-32C4-10E9-0219-E9495C453B54}"/>
              </a:ext>
            </a:extLst>
          </p:cNvPr>
          <p:cNvSpPr txBox="1"/>
          <p:nvPr/>
        </p:nvSpPr>
        <p:spPr>
          <a:xfrm>
            <a:off x="2285999" y="4793226"/>
            <a:ext cx="4395019" cy="1477328"/>
          </a:xfrm>
          <a:prstGeom prst="rect">
            <a:avLst/>
          </a:prstGeom>
          <a:noFill/>
        </p:spPr>
        <p:txBody>
          <a:bodyPr wrap="square" rtlCol="0">
            <a:spAutoFit/>
          </a:bodyPr>
          <a:lstStyle/>
          <a:p>
            <a:pPr algn="ctr"/>
            <a:r>
              <a:rPr lang="en-US" dirty="0">
                <a:effectLst/>
                <a:latin typeface="Helvetica" pitchFamily="2" charset="0"/>
              </a:rPr>
              <a:t>(from </a:t>
            </a:r>
            <a:r>
              <a:rPr lang="en-US" b="0" i="0" dirty="0" err="1">
                <a:solidFill>
                  <a:srgbClr val="333333"/>
                </a:solidFill>
                <a:effectLst/>
                <a:latin typeface="Arial" panose="020B0604020202020204" pitchFamily="34" charset="0"/>
              </a:rPr>
              <a:t>Cavagnaro</a:t>
            </a:r>
            <a:r>
              <a:rPr lang="en-US" dirty="0">
                <a:effectLst/>
                <a:latin typeface="Helvetica" pitchFamily="2" charset="0"/>
              </a:rPr>
              <a:t> et al., 2013)</a:t>
            </a:r>
          </a:p>
          <a:p>
            <a:pPr algn="ctr"/>
            <a:r>
              <a:rPr lang="en-US" dirty="0" err="1">
                <a:effectLst/>
                <a:latin typeface="Helvetica" pitchFamily="2" charset="0"/>
              </a:rPr>
              <a:t>Karlin</a:t>
            </a:r>
            <a:r>
              <a:rPr lang="en-US" dirty="0">
                <a:effectLst/>
                <a:latin typeface="Helvetica" pitchFamily="2" charset="0"/>
              </a:rPr>
              <a:t>, S. (1983). The 11th R. A. Fisher Memorial Lecture given</a:t>
            </a:r>
            <a:r>
              <a:rPr lang="en-US" dirty="0">
                <a:latin typeface="Helvetica" pitchFamily="2" charset="0"/>
              </a:rPr>
              <a:t> </a:t>
            </a:r>
            <a:r>
              <a:rPr lang="en-US" dirty="0">
                <a:effectLst/>
                <a:latin typeface="Helvetica" pitchFamily="2" charset="0"/>
              </a:rPr>
              <a:t>at the Royal Society 20 Meeting in April, 1983.</a:t>
            </a:r>
          </a:p>
          <a:p>
            <a:pPr algn="ctr"/>
            <a:endParaRPr lang="en-US" dirty="0"/>
          </a:p>
        </p:txBody>
      </p:sp>
    </p:spTree>
    <p:extLst>
      <p:ext uri="{BB962C8B-B14F-4D97-AF65-F5344CB8AC3E}">
        <p14:creationId xmlns:p14="http://schemas.microsoft.com/office/powerpoint/2010/main" val="11131259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366000" cy="1371600"/>
          </a:xfrm>
        </p:spPr>
        <p:txBody>
          <a:bodyPr/>
          <a:lstStyle/>
          <a:p>
            <a:r>
              <a:rPr lang="en-US" dirty="0"/>
              <a:t>Philosophy of Science</a:t>
            </a:r>
          </a:p>
        </p:txBody>
      </p:sp>
      <p:sp>
        <p:nvSpPr>
          <p:cNvPr id="3" name="Content Placeholder 2"/>
          <p:cNvSpPr>
            <a:spLocks noGrp="1"/>
          </p:cNvSpPr>
          <p:nvPr>
            <p:ph idx="1"/>
          </p:nvPr>
        </p:nvSpPr>
        <p:spPr>
          <a:xfrm>
            <a:off x="457200" y="1752600"/>
            <a:ext cx="5807198" cy="4952682"/>
          </a:xfrm>
        </p:spPr>
        <p:txBody>
          <a:bodyPr>
            <a:normAutofit/>
          </a:bodyPr>
          <a:lstStyle/>
          <a:p>
            <a:pPr marL="342900" indent="-342900">
              <a:buFont typeface="Arial"/>
              <a:buChar char="•"/>
            </a:pPr>
            <a:r>
              <a:rPr lang="en-US" dirty="0"/>
              <a:t>First, we can test a prediction of the theory.</a:t>
            </a:r>
          </a:p>
          <a:p>
            <a:pPr marL="800100" lvl="1" indent="-342900">
              <a:buFont typeface="Arial"/>
              <a:buChar char="•"/>
            </a:pPr>
            <a:r>
              <a:rPr lang="en-US" dirty="0"/>
              <a:t>Make an observation that might contradict the theory</a:t>
            </a:r>
          </a:p>
          <a:p>
            <a:pPr marL="800100" lvl="1" indent="-342900">
              <a:buFont typeface="Arial"/>
              <a:buChar char="•"/>
            </a:pPr>
            <a:r>
              <a:rPr lang="en-US" dirty="0"/>
              <a:t>Test to see whether the theory can make such a prediction</a:t>
            </a:r>
          </a:p>
          <a:p>
            <a:pPr marL="342900" indent="-342900">
              <a:buFont typeface="Arial"/>
              <a:buChar char="•"/>
            </a:pPr>
            <a:endParaRPr lang="en-US" dirty="0"/>
          </a:p>
          <a:p>
            <a:pPr marL="342900" indent="-342900">
              <a:buFont typeface="Arial"/>
              <a:buChar char="•"/>
            </a:pPr>
            <a:r>
              <a:rPr lang="en-US" dirty="0"/>
              <a:t>Popper (1959) supported the notion that a theory must specify some possible observations that could falsify it, and a theory gains support by observations if the observations might have had outcomes inconsistent with the theory</a:t>
            </a:r>
          </a:p>
          <a:p>
            <a:pPr marL="800100" lvl="1" indent="-342900">
              <a:buFont typeface="Arial"/>
              <a:buChar char="•"/>
            </a:pPr>
            <a:r>
              <a:rPr lang="en-US" dirty="0"/>
              <a:t>Concept of ‘falsifiability’</a:t>
            </a:r>
          </a:p>
        </p:txBody>
      </p:sp>
      <p:pic>
        <p:nvPicPr>
          <p:cNvPr id="4" name="Picture 3"/>
          <p:cNvPicPr>
            <a:picLocks noChangeAspect="1"/>
          </p:cNvPicPr>
          <p:nvPr/>
        </p:nvPicPr>
        <p:blipFill>
          <a:blip r:embed="rId3"/>
          <a:stretch>
            <a:fillRect/>
          </a:stretch>
        </p:blipFill>
        <p:spPr>
          <a:xfrm>
            <a:off x="6256612" y="2091945"/>
            <a:ext cx="2700301" cy="3263260"/>
          </a:xfrm>
          <a:prstGeom prst="rect">
            <a:avLst/>
          </a:prstGeom>
        </p:spPr>
      </p:pic>
    </p:spTree>
    <p:extLst>
      <p:ext uri="{BB962C8B-B14F-4D97-AF65-F5344CB8AC3E}">
        <p14:creationId xmlns:p14="http://schemas.microsoft.com/office/powerpoint/2010/main" val="2557100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8087785" cy="1371600"/>
          </a:xfrm>
        </p:spPr>
        <p:txBody>
          <a:bodyPr/>
          <a:lstStyle/>
          <a:p>
            <a:r>
              <a:rPr lang="en-US" dirty="0"/>
              <a:t>Philosophy of Science</a:t>
            </a:r>
          </a:p>
        </p:txBody>
      </p:sp>
      <p:sp>
        <p:nvSpPr>
          <p:cNvPr id="3" name="Content Placeholder 2"/>
          <p:cNvSpPr>
            <a:spLocks noGrp="1"/>
          </p:cNvSpPr>
          <p:nvPr>
            <p:ph idx="1"/>
          </p:nvPr>
        </p:nvSpPr>
        <p:spPr/>
        <p:txBody>
          <a:bodyPr>
            <a:normAutofit/>
          </a:bodyPr>
          <a:lstStyle/>
          <a:p>
            <a:pPr marL="342900" indent="-342900">
              <a:buFont typeface="Arial"/>
              <a:buChar char="•"/>
            </a:pPr>
            <a:r>
              <a:rPr lang="en-US" dirty="0"/>
              <a:t>Second, if there are competing explanations (models) of observations, we can test a prediction of each competing theory</a:t>
            </a:r>
          </a:p>
          <a:p>
            <a:pPr marL="342900" indent="-342900">
              <a:buFont typeface="Arial"/>
              <a:buChar char="•"/>
            </a:pPr>
            <a:endParaRPr lang="en-US" dirty="0"/>
          </a:p>
          <a:p>
            <a:pPr marL="342900" indent="-342900">
              <a:buFont typeface="Arial"/>
              <a:buChar char="•"/>
            </a:pPr>
            <a:r>
              <a:rPr lang="en-US" dirty="0"/>
              <a:t>Often, alternative theories are incompatible with a set of observations</a:t>
            </a:r>
          </a:p>
          <a:p>
            <a:pPr marL="342900" indent="-342900">
              <a:buFont typeface="Arial"/>
              <a:buChar char="•"/>
            </a:pPr>
            <a:endParaRPr lang="en-US" dirty="0"/>
          </a:p>
          <a:p>
            <a:pPr marL="342900" indent="-342900">
              <a:buFont typeface="Arial"/>
              <a:buChar char="•"/>
            </a:pPr>
            <a:r>
              <a:rPr lang="en-US" dirty="0"/>
              <a:t>By systematically eliminating competing premises, one can gain support for one explanation over another</a:t>
            </a:r>
          </a:p>
        </p:txBody>
      </p:sp>
    </p:spTree>
    <p:extLst>
      <p:ext uri="{BB962C8B-B14F-4D97-AF65-F5344CB8AC3E}">
        <p14:creationId xmlns:p14="http://schemas.microsoft.com/office/powerpoint/2010/main" val="4043198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7ECF1-E27E-4B7F-3908-D2A73193F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094C37-62F3-C732-BEBC-26F047A13408}"/>
              </a:ext>
            </a:extLst>
          </p:cNvPr>
          <p:cNvSpPr>
            <a:spLocks noGrp="1"/>
          </p:cNvSpPr>
          <p:nvPr>
            <p:ph type="title"/>
          </p:nvPr>
        </p:nvSpPr>
        <p:spPr>
          <a:xfrm>
            <a:off x="457199" y="152718"/>
            <a:ext cx="7838719" cy="1371600"/>
          </a:xfrm>
        </p:spPr>
        <p:txBody>
          <a:bodyPr/>
          <a:lstStyle/>
          <a:p>
            <a:r>
              <a:rPr lang="en-US" dirty="0"/>
              <a:t>Key Concepts</a:t>
            </a:r>
          </a:p>
        </p:txBody>
      </p:sp>
      <p:sp>
        <p:nvSpPr>
          <p:cNvPr id="4" name="Rectangle 3">
            <a:extLst>
              <a:ext uri="{FF2B5EF4-FFF2-40B4-BE49-F238E27FC236}">
                <a16:creationId xmlns:a16="http://schemas.microsoft.com/office/drawing/2014/main" id="{AAB6709A-01C0-15C8-F60F-A28F85FD4AC1}"/>
              </a:ext>
            </a:extLst>
          </p:cNvPr>
          <p:cNvSpPr/>
          <p:nvPr/>
        </p:nvSpPr>
        <p:spPr>
          <a:xfrm>
            <a:off x="494677" y="3028013"/>
            <a:ext cx="2353456" cy="1903751"/>
          </a:xfrm>
          <a:prstGeom prst="rect">
            <a:avLst/>
          </a:prstGeom>
          <a:noFill/>
          <a:ln w="1016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9B7FA5A-D1EB-E7E1-53B9-16F84569045C}"/>
              </a:ext>
            </a:extLst>
          </p:cNvPr>
          <p:cNvSpPr/>
          <p:nvPr/>
        </p:nvSpPr>
        <p:spPr>
          <a:xfrm>
            <a:off x="3480218" y="3028012"/>
            <a:ext cx="2353456" cy="1903751"/>
          </a:xfrm>
          <a:prstGeom prst="rect">
            <a:avLst/>
          </a:prstGeom>
          <a:noFill/>
          <a:ln w="1016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D5486D5-FD12-3C11-2F24-FE6CB49BD091}"/>
              </a:ext>
            </a:extLst>
          </p:cNvPr>
          <p:cNvSpPr/>
          <p:nvPr/>
        </p:nvSpPr>
        <p:spPr>
          <a:xfrm>
            <a:off x="6465759" y="3028011"/>
            <a:ext cx="2353456" cy="1903751"/>
          </a:xfrm>
          <a:prstGeom prst="rect">
            <a:avLst/>
          </a:prstGeom>
          <a:noFill/>
          <a:ln w="1016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44B013B6-D4A5-7A1F-0D87-DF2D54A08D25}"/>
              </a:ext>
            </a:extLst>
          </p:cNvPr>
          <p:cNvSpPr/>
          <p:nvPr/>
        </p:nvSpPr>
        <p:spPr>
          <a:xfrm>
            <a:off x="2931828" y="3814994"/>
            <a:ext cx="479684" cy="3297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2B1FA0F3-6520-1DAE-F963-6EDE0AB28219}"/>
              </a:ext>
            </a:extLst>
          </p:cNvPr>
          <p:cNvSpPr/>
          <p:nvPr/>
        </p:nvSpPr>
        <p:spPr>
          <a:xfrm>
            <a:off x="5917369" y="3814993"/>
            <a:ext cx="479684" cy="3297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9028748-92E6-9273-2D04-D9F0D19B34F0}"/>
              </a:ext>
            </a:extLst>
          </p:cNvPr>
          <p:cNvSpPr txBox="1"/>
          <p:nvPr/>
        </p:nvSpPr>
        <p:spPr>
          <a:xfrm>
            <a:off x="617408" y="3656718"/>
            <a:ext cx="2107993" cy="646331"/>
          </a:xfrm>
          <a:prstGeom prst="rect">
            <a:avLst/>
          </a:prstGeom>
          <a:noFill/>
        </p:spPr>
        <p:txBody>
          <a:bodyPr wrap="square" rtlCol="0">
            <a:spAutoFit/>
          </a:bodyPr>
          <a:lstStyle/>
          <a:p>
            <a:pPr algn="ctr"/>
            <a:r>
              <a:rPr lang="en-US" dirty="0"/>
              <a:t>Model, </a:t>
            </a:r>
          </a:p>
          <a:p>
            <a:pPr algn="ctr"/>
            <a:r>
              <a:rPr lang="en-US" dirty="0"/>
              <a:t>model parameters</a:t>
            </a:r>
          </a:p>
        </p:txBody>
      </p:sp>
      <p:sp>
        <p:nvSpPr>
          <p:cNvPr id="10" name="TextBox 9">
            <a:extLst>
              <a:ext uri="{FF2B5EF4-FFF2-40B4-BE49-F238E27FC236}">
                <a16:creationId xmlns:a16="http://schemas.microsoft.com/office/drawing/2014/main" id="{AD37FE48-84F4-717D-EFF1-7E1541DE386C}"/>
              </a:ext>
            </a:extLst>
          </p:cNvPr>
          <p:cNvSpPr txBox="1"/>
          <p:nvPr/>
        </p:nvSpPr>
        <p:spPr>
          <a:xfrm>
            <a:off x="3472253" y="3518218"/>
            <a:ext cx="2369386" cy="923330"/>
          </a:xfrm>
          <a:prstGeom prst="rect">
            <a:avLst/>
          </a:prstGeom>
          <a:noFill/>
        </p:spPr>
        <p:txBody>
          <a:bodyPr wrap="square" rtlCol="0">
            <a:spAutoFit/>
          </a:bodyPr>
          <a:lstStyle/>
          <a:p>
            <a:pPr algn="ctr"/>
            <a:r>
              <a:rPr lang="en-US" dirty="0"/>
              <a:t>Connect Parameters to Data</a:t>
            </a:r>
          </a:p>
          <a:p>
            <a:pPr algn="ctr"/>
            <a:r>
              <a:rPr lang="en-US" dirty="0"/>
              <a:t>(Likelihood)</a:t>
            </a:r>
          </a:p>
        </p:txBody>
      </p:sp>
      <p:sp>
        <p:nvSpPr>
          <p:cNvPr id="11" name="TextBox 10">
            <a:extLst>
              <a:ext uri="{FF2B5EF4-FFF2-40B4-BE49-F238E27FC236}">
                <a16:creationId xmlns:a16="http://schemas.microsoft.com/office/drawing/2014/main" id="{3DE94395-2953-9643-83A2-92905FEF272D}"/>
              </a:ext>
            </a:extLst>
          </p:cNvPr>
          <p:cNvSpPr txBox="1"/>
          <p:nvPr/>
        </p:nvSpPr>
        <p:spPr>
          <a:xfrm>
            <a:off x="6473724" y="3518218"/>
            <a:ext cx="2369386" cy="923330"/>
          </a:xfrm>
          <a:prstGeom prst="rect">
            <a:avLst/>
          </a:prstGeom>
          <a:noFill/>
        </p:spPr>
        <p:txBody>
          <a:bodyPr wrap="square" rtlCol="0">
            <a:spAutoFit/>
          </a:bodyPr>
          <a:lstStyle/>
          <a:p>
            <a:pPr algn="ctr"/>
            <a:r>
              <a:rPr lang="en-US" dirty="0"/>
              <a:t>Incorporate Beliefs from Before the Data (Bayesian)</a:t>
            </a:r>
          </a:p>
        </p:txBody>
      </p:sp>
    </p:spTree>
    <p:extLst>
      <p:ext uri="{BB962C8B-B14F-4D97-AF65-F5344CB8AC3E}">
        <p14:creationId xmlns:p14="http://schemas.microsoft.com/office/powerpoint/2010/main" val="25436806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8087785" cy="1371600"/>
          </a:xfrm>
        </p:spPr>
        <p:txBody>
          <a:bodyPr/>
          <a:lstStyle/>
          <a:p>
            <a:r>
              <a:rPr lang="en-US" dirty="0"/>
              <a:t>Philosophy of Science</a:t>
            </a:r>
          </a:p>
        </p:txBody>
      </p:sp>
      <p:sp>
        <p:nvSpPr>
          <p:cNvPr id="3" name="Content Placeholder 2"/>
          <p:cNvSpPr>
            <a:spLocks noGrp="1"/>
          </p:cNvSpPr>
          <p:nvPr>
            <p:ph idx="1"/>
          </p:nvPr>
        </p:nvSpPr>
        <p:spPr/>
        <p:txBody>
          <a:bodyPr>
            <a:normAutofit/>
          </a:bodyPr>
          <a:lstStyle/>
          <a:p>
            <a:pPr marL="342900" indent="-342900">
              <a:buFont typeface="Arial"/>
              <a:buChar char="•"/>
            </a:pPr>
            <a:r>
              <a:rPr lang="en-US" dirty="0"/>
              <a:t>If alternative theories make different predictions, we can combine the two approaches and test both predictions at the same time</a:t>
            </a:r>
          </a:p>
          <a:p>
            <a:pPr marL="342900" indent="-342900">
              <a:buFont typeface="Arial"/>
              <a:buChar char="•"/>
            </a:pPr>
            <a:endParaRPr lang="en-US" dirty="0"/>
          </a:p>
          <a:p>
            <a:pPr marL="342900" indent="-342900">
              <a:buFont typeface="Arial"/>
              <a:buChar char="•"/>
            </a:pPr>
            <a:r>
              <a:rPr lang="en-US" dirty="0"/>
              <a:t>When they are incompatible, we can perform </a:t>
            </a:r>
            <a:r>
              <a:rPr lang="en-US" u="sng" dirty="0"/>
              <a:t>strong inference</a:t>
            </a:r>
            <a:r>
              <a:rPr lang="en-US" dirty="0"/>
              <a:t> (Platt, 1964)</a:t>
            </a:r>
          </a:p>
          <a:p>
            <a:pPr marL="342900" indent="-342900">
              <a:buFont typeface="Arial"/>
              <a:buChar char="•"/>
            </a:pPr>
            <a:endParaRPr lang="en-US" dirty="0"/>
          </a:p>
          <a:p>
            <a:pPr marL="342900" indent="-342900">
              <a:buFont typeface="Arial"/>
              <a:buChar char="•"/>
            </a:pPr>
            <a:r>
              <a:rPr lang="en-US" dirty="0"/>
              <a:t>Roberts and </a:t>
            </a:r>
            <a:r>
              <a:rPr lang="en-US" dirty="0" err="1"/>
              <a:t>Pashler</a:t>
            </a:r>
            <a:r>
              <a:rPr lang="en-US" dirty="0"/>
              <a:t> argue that nothing about a good fit to data as an argument for a theory is supported by the philosophy of science</a:t>
            </a:r>
          </a:p>
        </p:txBody>
      </p:sp>
    </p:spTree>
    <p:extLst>
      <p:ext uri="{BB962C8B-B14F-4D97-AF65-F5344CB8AC3E}">
        <p14:creationId xmlns:p14="http://schemas.microsoft.com/office/powerpoint/2010/main" val="17113356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045116" cy="1371600"/>
          </a:xfrm>
        </p:spPr>
        <p:txBody>
          <a:bodyPr/>
          <a:lstStyle/>
          <a:p>
            <a:r>
              <a:rPr lang="en-US" dirty="0"/>
              <a:t>A Good Fit Reveals </a:t>
            </a:r>
            <a:br>
              <a:rPr lang="en-US" dirty="0"/>
            </a:br>
            <a:r>
              <a:rPr lang="en-US" dirty="0"/>
              <a:t>Nothing About…</a:t>
            </a:r>
          </a:p>
        </p:txBody>
      </p:sp>
      <p:sp>
        <p:nvSpPr>
          <p:cNvPr id="3" name="Content Placeholder 2"/>
          <p:cNvSpPr>
            <a:spLocks noGrp="1"/>
          </p:cNvSpPr>
          <p:nvPr>
            <p:ph idx="1"/>
          </p:nvPr>
        </p:nvSpPr>
        <p:spPr>
          <a:xfrm>
            <a:off x="457200" y="1752600"/>
            <a:ext cx="6417108" cy="4373563"/>
          </a:xfrm>
        </p:spPr>
        <p:txBody>
          <a:bodyPr>
            <a:normAutofit/>
          </a:bodyPr>
          <a:lstStyle/>
          <a:p>
            <a:pPr marL="457200" indent="-457200">
              <a:buFont typeface="+mj-lt"/>
              <a:buAutoNum type="arabicPeriod"/>
            </a:pPr>
            <a:endParaRPr lang="en-US" dirty="0"/>
          </a:p>
          <a:p>
            <a:pPr marL="457200" indent="-457200">
              <a:buFont typeface="+mj-lt"/>
              <a:buAutoNum type="arabicPeriod"/>
            </a:pPr>
            <a:r>
              <a:rPr lang="en-US" dirty="0"/>
              <a:t>The flexibility of the theory (how much it cannot fit)</a:t>
            </a:r>
          </a:p>
          <a:p>
            <a:pPr marL="457200" indent="-457200">
              <a:buFont typeface="+mj-lt"/>
              <a:buAutoNum type="arabicPeriod"/>
            </a:pPr>
            <a:r>
              <a:rPr lang="en-US" dirty="0"/>
              <a:t>The variability of the data (how firmly the data rule out what the theory cannot fit)</a:t>
            </a:r>
          </a:p>
          <a:p>
            <a:pPr marL="457200" indent="-457200">
              <a:buFont typeface="+mj-lt"/>
              <a:buAutoNum type="arabicPeriod"/>
            </a:pPr>
            <a:r>
              <a:rPr lang="en-US" dirty="0"/>
              <a:t>The likelihood of other outcomes (perhaps the theory could have fit any plausible result)</a:t>
            </a:r>
          </a:p>
          <a:p>
            <a:endParaRPr lang="en-US" dirty="0"/>
          </a:p>
          <a:p>
            <a:pPr marL="342900" indent="-342900">
              <a:buFont typeface="Arial"/>
              <a:buChar char="•"/>
            </a:pPr>
            <a:r>
              <a:rPr lang="en-US" dirty="0"/>
              <a:t>A researcher needs all 3 pieces of information to decide how much the fit should increase belief in the theory</a:t>
            </a:r>
          </a:p>
        </p:txBody>
      </p:sp>
      <p:pic>
        <p:nvPicPr>
          <p:cNvPr id="4" name="Picture 3">
            <a:extLst>
              <a:ext uri="{FF2B5EF4-FFF2-40B4-BE49-F238E27FC236}">
                <a16:creationId xmlns:a16="http://schemas.microsoft.com/office/drawing/2014/main" id="{6BF80324-1CD6-9DD3-9492-07940EF5E50A}"/>
              </a:ext>
            </a:extLst>
          </p:cNvPr>
          <p:cNvPicPr>
            <a:picLocks noChangeAspect="1"/>
          </p:cNvPicPr>
          <p:nvPr/>
        </p:nvPicPr>
        <p:blipFill>
          <a:blip r:embed="rId2"/>
          <a:stretch>
            <a:fillRect/>
          </a:stretch>
        </p:blipFill>
        <p:spPr>
          <a:xfrm>
            <a:off x="6874308" y="670430"/>
            <a:ext cx="1917881" cy="2378767"/>
          </a:xfrm>
          <a:prstGeom prst="rect">
            <a:avLst/>
          </a:prstGeom>
        </p:spPr>
      </p:pic>
      <p:pic>
        <p:nvPicPr>
          <p:cNvPr id="5" name="Picture 4">
            <a:extLst>
              <a:ext uri="{FF2B5EF4-FFF2-40B4-BE49-F238E27FC236}">
                <a16:creationId xmlns:a16="http://schemas.microsoft.com/office/drawing/2014/main" id="{6DA34C41-BBF7-25BF-DC38-9D10B9CF4FA4}"/>
              </a:ext>
            </a:extLst>
          </p:cNvPr>
          <p:cNvPicPr>
            <a:picLocks noChangeAspect="1"/>
          </p:cNvPicPr>
          <p:nvPr/>
        </p:nvPicPr>
        <p:blipFill>
          <a:blip r:embed="rId3"/>
          <a:stretch>
            <a:fillRect/>
          </a:stretch>
        </p:blipFill>
        <p:spPr>
          <a:xfrm>
            <a:off x="6874308" y="3806250"/>
            <a:ext cx="1917881" cy="2385425"/>
          </a:xfrm>
          <a:prstGeom prst="rect">
            <a:avLst/>
          </a:prstGeom>
        </p:spPr>
      </p:pic>
      <p:sp>
        <p:nvSpPr>
          <p:cNvPr id="6" name="TextBox 5">
            <a:extLst>
              <a:ext uri="{FF2B5EF4-FFF2-40B4-BE49-F238E27FC236}">
                <a16:creationId xmlns:a16="http://schemas.microsoft.com/office/drawing/2014/main" id="{491CB7F4-A1A4-A67A-C166-ECD034A7881E}"/>
              </a:ext>
            </a:extLst>
          </p:cNvPr>
          <p:cNvSpPr txBox="1"/>
          <p:nvPr/>
        </p:nvSpPr>
        <p:spPr>
          <a:xfrm>
            <a:off x="7153889" y="3049197"/>
            <a:ext cx="1443338" cy="338554"/>
          </a:xfrm>
          <a:prstGeom prst="rect">
            <a:avLst/>
          </a:prstGeom>
          <a:noFill/>
        </p:spPr>
        <p:txBody>
          <a:bodyPr wrap="square" rtlCol="0">
            <a:spAutoFit/>
          </a:bodyPr>
          <a:lstStyle/>
          <a:p>
            <a:r>
              <a:rPr lang="en-US" sz="1600" dirty="0"/>
              <a:t>Seth Roberts</a:t>
            </a:r>
          </a:p>
        </p:txBody>
      </p:sp>
      <p:sp>
        <p:nvSpPr>
          <p:cNvPr id="7" name="TextBox 6">
            <a:extLst>
              <a:ext uri="{FF2B5EF4-FFF2-40B4-BE49-F238E27FC236}">
                <a16:creationId xmlns:a16="http://schemas.microsoft.com/office/drawing/2014/main" id="{2D01E365-82B2-5174-1488-B46DD4E8C60A}"/>
              </a:ext>
            </a:extLst>
          </p:cNvPr>
          <p:cNvSpPr txBox="1"/>
          <p:nvPr/>
        </p:nvSpPr>
        <p:spPr>
          <a:xfrm>
            <a:off x="7153889" y="6191675"/>
            <a:ext cx="1337951" cy="338554"/>
          </a:xfrm>
          <a:prstGeom prst="rect">
            <a:avLst/>
          </a:prstGeom>
          <a:noFill/>
        </p:spPr>
        <p:txBody>
          <a:bodyPr wrap="square" rtlCol="0">
            <a:spAutoFit/>
          </a:bodyPr>
          <a:lstStyle/>
          <a:p>
            <a:r>
              <a:rPr lang="en-US" sz="1600" dirty="0"/>
              <a:t>Hal </a:t>
            </a:r>
            <a:r>
              <a:rPr lang="en-US" sz="1600" dirty="0" err="1"/>
              <a:t>Pashler</a:t>
            </a:r>
            <a:endParaRPr lang="en-US" sz="1600" dirty="0"/>
          </a:p>
        </p:txBody>
      </p:sp>
    </p:spTree>
    <p:extLst>
      <p:ext uri="{BB962C8B-B14F-4D97-AF65-F5344CB8AC3E}">
        <p14:creationId xmlns:p14="http://schemas.microsoft.com/office/powerpoint/2010/main" val="164370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8409481" cy="1371600"/>
          </a:xfrm>
        </p:spPr>
        <p:txBody>
          <a:bodyPr/>
          <a:lstStyle/>
          <a:p>
            <a:r>
              <a:rPr lang="en-US" dirty="0"/>
              <a:t>Variability and Flexibility</a:t>
            </a:r>
          </a:p>
        </p:txBody>
      </p:sp>
      <p:sp>
        <p:nvSpPr>
          <p:cNvPr id="5" name="Content Placeholder 4"/>
          <p:cNvSpPr>
            <a:spLocks noGrp="1"/>
          </p:cNvSpPr>
          <p:nvPr>
            <p:ph idx="1"/>
          </p:nvPr>
        </p:nvSpPr>
        <p:spPr>
          <a:xfrm>
            <a:off x="457199" y="2004097"/>
            <a:ext cx="2975336" cy="4373563"/>
          </a:xfrm>
        </p:spPr>
        <p:txBody>
          <a:bodyPr/>
          <a:lstStyle/>
          <a:p>
            <a:pPr marL="457200" indent="-457200">
              <a:buAutoNum type="arabicParenR"/>
            </a:pPr>
            <a:r>
              <a:rPr lang="en-US" dirty="0"/>
              <a:t>Low variability in data, low flexibility in model</a:t>
            </a:r>
          </a:p>
          <a:p>
            <a:pPr marL="457200" indent="-457200">
              <a:buAutoNum type="arabicParenR"/>
            </a:pPr>
            <a:r>
              <a:rPr lang="en-US" dirty="0"/>
              <a:t>High variability in data, low flexibility in model</a:t>
            </a:r>
          </a:p>
          <a:p>
            <a:pPr marL="457200" indent="-457200">
              <a:buAutoNum type="arabicParenR"/>
            </a:pPr>
            <a:r>
              <a:rPr lang="en-US" dirty="0"/>
              <a:t>Low variability in data, high flexibility in model</a:t>
            </a:r>
          </a:p>
          <a:p>
            <a:pPr marL="457200" indent="-457200">
              <a:buAutoNum type="arabicParenR"/>
            </a:pPr>
            <a:r>
              <a:rPr lang="en-US" dirty="0"/>
              <a:t>High variability in both data and model</a:t>
            </a:r>
          </a:p>
        </p:txBody>
      </p:sp>
      <p:pic>
        <p:nvPicPr>
          <p:cNvPr id="4" name="Picture 3" descr="Screenshot 2016-01-21 08.53.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1873" y="1762733"/>
            <a:ext cx="5104808" cy="5095267"/>
          </a:xfrm>
          <a:prstGeom prst="rect">
            <a:avLst/>
          </a:prstGeom>
        </p:spPr>
      </p:pic>
    </p:spTree>
    <p:extLst>
      <p:ext uri="{BB962C8B-B14F-4D97-AF65-F5344CB8AC3E}">
        <p14:creationId xmlns:p14="http://schemas.microsoft.com/office/powerpoint/2010/main" val="37522092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 the Defensive</a:t>
            </a:r>
          </a:p>
        </p:txBody>
      </p:sp>
      <p:sp>
        <p:nvSpPr>
          <p:cNvPr id="3" name="Content Placeholder 2"/>
          <p:cNvSpPr>
            <a:spLocks noGrp="1"/>
          </p:cNvSpPr>
          <p:nvPr>
            <p:ph idx="1"/>
          </p:nvPr>
        </p:nvSpPr>
        <p:spPr>
          <a:xfrm>
            <a:off x="457200" y="1752600"/>
            <a:ext cx="7620000" cy="5105400"/>
          </a:xfrm>
        </p:spPr>
        <p:txBody>
          <a:bodyPr>
            <a:normAutofit/>
          </a:bodyPr>
          <a:lstStyle/>
          <a:p>
            <a:pPr marL="342900" indent="-342900">
              <a:buFont typeface="Arial"/>
              <a:buChar char="•"/>
            </a:pPr>
            <a:endParaRPr lang="en-US" u="sng" dirty="0"/>
          </a:p>
          <a:p>
            <a:pPr marL="342900" indent="-342900">
              <a:buFont typeface="Arial"/>
              <a:buChar char="•"/>
            </a:pPr>
            <a:r>
              <a:rPr lang="en-US" u="sng" dirty="0"/>
              <a:t>Defense 1</a:t>
            </a:r>
            <a:r>
              <a:rPr lang="en-US" dirty="0"/>
              <a:t>: A good fit is impressive when there are more observations in the data set than free parameters in the model</a:t>
            </a:r>
          </a:p>
          <a:p>
            <a:pPr marL="342900" indent="-342900">
              <a:buFont typeface="Arial"/>
              <a:buChar char="•"/>
            </a:pPr>
            <a:endParaRPr lang="en-US" dirty="0"/>
          </a:p>
          <a:p>
            <a:pPr marL="342900" indent="-342900">
              <a:buFont typeface="Arial"/>
              <a:buChar char="•"/>
            </a:pPr>
            <a:r>
              <a:rPr lang="en-US" dirty="0"/>
              <a:t>They argue that this is a very generous rule.</a:t>
            </a:r>
          </a:p>
          <a:p>
            <a:pPr marL="342900" indent="-342900">
              <a:buFont typeface="Arial"/>
              <a:buChar char="•"/>
            </a:pPr>
            <a:endParaRPr lang="en-US" dirty="0"/>
          </a:p>
          <a:p>
            <a:pPr marL="342900" indent="-342900">
              <a:buFont typeface="Arial"/>
              <a:buChar char="•"/>
            </a:pPr>
            <a:r>
              <a:rPr lang="en-US" dirty="0"/>
              <a:t>Model complexity, as we discuss later, it not as simple as calculating the number of free parameters</a:t>
            </a:r>
          </a:p>
          <a:p>
            <a:pPr marL="342900" indent="-342900">
              <a:buFont typeface="Arial"/>
              <a:buChar char="•"/>
            </a:pPr>
            <a:endParaRPr lang="en-US" dirty="0"/>
          </a:p>
          <a:p>
            <a:pPr marL="342900" indent="-342900">
              <a:buFont typeface="Arial"/>
              <a:buChar char="•"/>
            </a:pPr>
            <a:r>
              <a:rPr lang="en-US" dirty="0"/>
              <a:t>Functional form, correlations between parameters, etc.</a:t>
            </a:r>
          </a:p>
        </p:txBody>
      </p:sp>
      <p:pic>
        <p:nvPicPr>
          <p:cNvPr id="4" name="Picture 3"/>
          <p:cNvPicPr>
            <a:picLocks noChangeAspect="1"/>
          </p:cNvPicPr>
          <p:nvPr/>
        </p:nvPicPr>
        <p:blipFill>
          <a:blip r:embed="rId3"/>
          <a:stretch>
            <a:fillRect/>
          </a:stretch>
        </p:blipFill>
        <p:spPr>
          <a:xfrm>
            <a:off x="5877061" y="48122"/>
            <a:ext cx="3035995" cy="2012431"/>
          </a:xfrm>
          <a:prstGeom prst="rect">
            <a:avLst/>
          </a:prstGeom>
        </p:spPr>
      </p:pic>
    </p:spTree>
    <p:extLst>
      <p:ext uri="{BB962C8B-B14F-4D97-AF65-F5344CB8AC3E}">
        <p14:creationId xmlns:p14="http://schemas.microsoft.com/office/powerpoint/2010/main" val="31310358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 the Defensive</a:t>
            </a:r>
          </a:p>
        </p:txBody>
      </p:sp>
      <p:sp>
        <p:nvSpPr>
          <p:cNvPr id="3" name="Content Placeholder 2"/>
          <p:cNvSpPr>
            <a:spLocks noGrp="1"/>
          </p:cNvSpPr>
          <p:nvPr>
            <p:ph idx="1"/>
          </p:nvPr>
        </p:nvSpPr>
        <p:spPr/>
        <p:txBody>
          <a:bodyPr>
            <a:normAutofit lnSpcReduction="10000"/>
          </a:bodyPr>
          <a:lstStyle/>
          <a:p>
            <a:pPr marL="342900" indent="-342900">
              <a:buFont typeface="Arial"/>
              <a:buChar char="•"/>
            </a:pPr>
            <a:r>
              <a:rPr lang="en-US" u="sng" dirty="0"/>
              <a:t>Defense 2</a:t>
            </a:r>
            <a:r>
              <a:rPr lang="en-US" dirty="0"/>
              <a:t>: My model fits better than another model</a:t>
            </a:r>
          </a:p>
          <a:p>
            <a:pPr marL="342900" indent="-342900">
              <a:buFont typeface="Arial"/>
              <a:buChar char="•"/>
            </a:pPr>
            <a:endParaRPr lang="en-US" dirty="0"/>
          </a:p>
          <a:p>
            <a:pPr marL="342900" indent="-342900">
              <a:buFont typeface="Arial"/>
              <a:buChar char="•"/>
            </a:pPr>
            <a:r>
              <a:rPr lang="en-US" dirty="0"/>
              <a:t>If a model can capture more data than another model, it is often thought to be be “better”</a:t>
            </a:r>
          </a:p>
          <a:p>
            <a:pPr marL="342900" indent="-342900">
              <a:buFont typeface="Arial"/>
              <a:buChar char="•"/>
            </a:pPr>
            <a:endParaRPr lang="en-US" dirty="0"/>
          </a:p>
          <a:p>
            <a:pPr marL="342900" indent="-342900">
              <a:buFont typeface="Arial"/>
              <a:buChar char="•"/>
            </a:pPr>
            <a:r>
              <a:rPr lang="en-US" dirty="0"/>
              <a:t>It could just be that the winning model was more flexible</a:t>
            </a:r>
          </a:p>
          <a:p>
            <a:pPr marL="342900" indent="-342900">
              <a:buFont typeface="Arial"/>
              <a:buChar char="•"/>
            </a:pPr>
            <a:endParaRPr lang="en-US" dirty="0"/>
          </a:p>
          <a:p>
            <a:pPr marL="342900" indent="-342900">
              <a:buFont typeface="Arial"/>
              <a:buChar char="•"/>
            </a:pPr>
            <a:r>
              <a:rPr lang="en-US" dirty="0"/>
              <a:t>They argue comparing predictions of models is better than comparing model fits</a:t>
            </a:r>
          </a:p>
          <a:p>
            <a:pPr marL="800100" lvl="1" indent="-342900">
              <a:buFont typeface="Arial"/>
              <a:buChar char="•"/>
            </a:pPr>
            <a:r>
              <a:rPr lang="en-US" dirty="0"/>
              <a:t>(note that this is before the development of many modern measures of model fit and complexity)</a:t>
            </a:r>
          </a:p>
        </p:txBody>
      </p:sp>
    </p:spTree>
    <p:extLst>
      <p:ext uri="{BB962C8B-B14F-4D97-AF65-F5344CB8AC3E}">
        <p14:creationId xmlns:p14="http://schemas.microsoft.com/office/powerpoint/2010/main" val="10842042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 the Defensive</a:t>
            </a:r>
          </a:p>
        </p:txBody>
      </p:sp>
      <p:sp>
        <p:nvSpPr>
          <p:cNvPr id="3" name="Content Placeholder 2"/>
          <p:cNvSpPr>
            <a:spLocks noGrp="1"/>
          </p:cNvSpPr>
          <p:nvPr>
            <p:ph idx="1"/>
          </p:nvPr>
        </p:nvSpPr>
        <p:spPr/>
        <p:txBody>
          <a:bodyPr>
            <a:normAutofit/>
          </a:bodyPr>
          <a:lstStyle/>
          <a:p>
            <a:pPr marL="342900" indent="-342900">
              <a:buFont typeface="Arial"/>
              <a:buChar char="•"/>
            </a:pPr>
            <a:r>
              <a:rPr lang="en-US" u="sng" dirty="0"/>
              <a:t>Defense 3</a:t>
            </a:r>
            <a:r>
              <a:rPr lang="en-US" dirty="0"/>
              <a:t>: The research and editorial processes protect readers from too flexible models</a:t>
            </a:r>
          </a:p>
          <a:p>
            <a:pPr marL="342900" indent="-342900">
              <a:buFont typeface="Arial"/>
              <a:buChar char="•"/>
            </a:pPr>
            <a:endParaRPr lang="en-US" dirty="0"/>
          </a:p>
          <a:p>
            <a:pPr marL="342900" indent="-342900">
              <a:buFont typeface="Arial"/>
              <a:buChar char="•"/>
            </a:pPr>
            <a:r>
              <a:rPr lang="en-US" dirty="0"/>
              <a:t>Many models might be rejected because they cannot fit the data, and so when submitting a paper, a sort of filtration process has already happened</a:t>
            </a:r>
          </a:p>
          <a:p>
            <a:pPr marL="342900" indent="-342900">
              <a:buFont typeface="Arial"/>
              <a:buChar char="•"/>
            </a:pPr>
            <a:endParaRPr lang="en-US" dirty="0"/>
          </a:p>
          <a:p>
            <a:pPr marL="342900" indent="-342900">
              <a:buFont typeface="Arial"/>
              <a:buChar char="•"/>
            </a:pPr>
            <a:r>
              <a:rPr lang="en-US" dirty="0"/>
              <a:t>They argue that there is no way to evaluate whether or not this is true, either from the reader or reviewer’s point of view</a:t>
            </a:r>
          </a:p>
        </p:txBody>
      </p:sp>
    </p:spTree>
    <p:extLst>
      <p:ext uri="{BB962C8B-B14F-4D97-AF65-F5344CB8AC3E}">
        <p14:creationId xmlns:p14="http://schemas.microsoft.com/office/powerpoint/2010/main" val="37770640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336589" cy="1371600"/>
          </a:xfrm>
        </p:spPr>
        <p:txBody>
          <a:bodyPr>
            <a:normAutofit/>
          </a:bodyPr>
          <a:lstStyle/>
          <a:p>
            <a:r>
              <a:rPr lang="en-US" dirty="0"/>
              <a:t>A better way to test a theory is to…</a:t>
            </a:r>
          </a:p>
        </p:txBody>
      </p:sp>
      <p:sp>
        <p:nvSpPr>
          <p:cNvPr id="3" name="Content Placeholder 2"/>
          <p:cNvSpPr>
            <a:spLocks noGrp="1"/>
          </p:cNvSpPr>
          <p:nvPr>
            <p:ph idx="1"/>
          </p:nvPr>
        </p:nvSpPr>
        <p:spPr>
          <a:xfrm>
            <a:off x="457200" y="1752600"/>
            <a:ext cx="7620000" cy="4677611"/>
          </a:xfrm>
        </p:spPr>
        <p:txBody>
          <a:bodyPr>
            <a:normAutofit/>
          </a:bodyPr>
          <a:lstStyle/>
          <a:p>
            <a:pPr marL="342900" indent="-342900">
              <a:buFont typeface="Arial"/>
              <a:buChar char="•"/>
            </a:pPr>
            <a:r>
              <a:rPr lang="en-US" dirty="0"/>
              <a:t>They state that the use of good fits as evidence is not supported by philosophers of science nor by the history of psychology</a:t>
            </a:r>
          </a:p>
          <a:p>
            <a:pPr marL="800100" lvl="1" indent="-342900">
              <a:buFont typeface="Arial"/>
              <a:buChar char="•"/>
            </a:pPr>
            <a:r>
              <a:rPr lang="en-US" dirty="0"/>
              <a:t>“there seem to be no examples of a theory supported mainly by good fits that has led to demonstrable progress”</a:t>
            </a:r>
          </a:p>
          <a:p>
            <a:pPr marL="342900" indent="-342900">
              <a:buFont typeface="Arial"/>
              <a:buChar char="•"/>
            </a:pPr>
            <a:endParaRPr lang="en-US" dirty="0"/>
          </a:p>
          <a:p>
            <a:pPr marL="457200" indent="-457200">
              <a:buFont typeface="+mj-lt"/>
              <a:buAutoNum type="arabicPeriod"/>
            </a:pPr>
            <a:r>
              <a:rPr lang="en-US" dirty="0"/>
              <a:t>Determine how the theory constrains possible outcomes (i.e., what it predicts)</a:t>
            </a:r>
          </a:p>
          <a:p>
            <a:pPr marL="457200" indent="-457200">
              <a:buFont typeface="+mj-lt"/>
              <a:buAutoNum type="arabicPeriod"/>
            </a:pPr>
            <a:r>
              <a:rPr lang="en-US" dirty="0"/>
              <a:t>Assess how firmly actual outcomes agree with those constraints</a:t>
            </a:r>
          </a:p>
          <a:p>
            <a:pPr marL="457200" indent="-457200">
              <a:buFont typeface="+mj-lt"/>
              <a:buAutoNum type="arabicPeriod"/>
            </a:pPr>
            <a:r>
              <a:rPr lang="en-US" dirty="0"/>
              <a:t>Determine if plausible alternative outcomes would have been inconsistent with the theory</a:t>
            </a:r>
          </a:p>
        </p:txBody>
      </p:sp>
    </p:spTree>
    <p:extLst>
      <p:ext uri="{BB962C8B-B14F-4D97-AF65-F5344CB8AC3E}">
        <p14:creationId xmlns:p14="http://schemas.microsoft.com/office/powerpoint/2010/main" val="285956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a good fit can be bad</a:t>
            </a:r>
          </a:p>
        </p:txBody>
      </p:sp>
      <p:sp>
        <p:nvSpPr>
          <p:cNvPr id="3" name="Content Placeholder 2"/>
          <p:cNvSpPr>
            <a:spLocks noGrp="1"/>
          </p:cNvSpPr>
          <p:nvPr>
            <p:ph idx="1"/>
          </p:nvPr>
        </p:nvSpPr>
        <p:spPr/>
        <p:txBody>
          <a:bodyPr/>
          <a:lstStyle/>
          <a:p>
            <a:pPr marL="342900" indent="-342900">
              <a:buFont typeface="Arial"/>
              <a:buChar char="•"/>
            </a:pPr>
            <a:endParaRPr lang="en-US" dirty="0"/>
          </a:p>
          <a:p>
            <a:pPr marL="342900" indent="-342900">
              <a:buFont typeface="Arial"/>
              <a:buChar char="•"/>
            </a:pPr>
            <a:r>
              <a:rPr lang="en-US" dirty="0"/>
              <a:t>Model development</a:t>
            </a:r>
          </a:p>
          <a:p>
            <a:pPr marL="342900" indent="-342900">
              <a:buFont typeface="Arial"/>
              <a:buChar char="•"/>
            </a:pPr>
            <a:endParaRPr lang="en-US" dirty="0"/>
          </a:p>
          <a:p>
            <a:pPr marL="342900" indent="-342900">
              <a:buFont typeface="Arial"/>
              <a:buChar char="•"/>
            </a:pPr>
            <a:r>
              <a:rPr lang="en-US" dirty="0"/>
              <a:t>Complexity vs. generalizability</a:t>
            </a:r>
          </a:p>
          <a:p>
            <a:pPr marL="342900" indent="-342900">
              <a:buFont typeface="Arial"/>
              <a:buChar char="•"/>
            </a:pPr>
            <a:endParaRPr lang="en-US" dirty="0"/>
          </a:p>
          <a:p>
            <a:pPr marL="342900" indent="-342900">
              <a:buFont typeface="Arial"/>
              <a:buChar char="•"/>
            </a:pPr>
            <a:r>
              <a:rPr lang="en-US" dirty="0"/>
              <a:t>Measures of generalizability</a:t>
            </a:r>
          </a:p>
          <a:p>
            <a:pPr marL="342900" indent="-342900">
              <a:buFont typeface="Arial"/>
              <a:buChar char="•"/>
            </a:pPr>
            <a:endParaRPr lang="en-US" dirty="0"/>
          </a:p>
          <a:p>
            <a:pPr marL="342900" indent="-342900">
              <a:buFont typeface="Arial"/>
              <a:buChar char="•"/>
            </a:pPr>
            <a:r>
              <a:rPr lang="en-US" dirty="0"/>
              <a:t>Simulation study</a:t>
            </a:r>
          </a:p>
        </p:txBody>
      </p:sp>
      <p:pic>
        <p:nvPicPr>
          <p:cNvPr id="4" name="Picture 3"/>
          <p:cNvPicPr>
            <a:picLocks noChangeAspect="1"/>
          </p:cNvPicPr>
          <p:nvPr/>
        </p:nvPicPr>
        <p:blipFill>
          <a:blip r:embed="rId2"/>
          <a:stretch>
            <a:fillRect/>
          </a:stretch>
        </p:blipFill>
        <p:spPr>
          <a:xfrm>
            <a:off x="6537545" y="983716"/>
            <a:ext cx="2208976" cy="2307699"/>
          </a:xfrm>
          <a:prstGeom prst="rect">
            <a:avLst/>
          </a:prstGeom>
        </p:spPr>
      </p:pic>
      <p:pic>
        <p:nvPicPr>
          <p:cNvPr id="5" name="Picture 4"/>
          <p:cNvPicPr>
            <a:picLocks noChangeAspect="1"/>
          </p:cNvPicPr>
          <p:nvPr/>
        </p:nvPicPr>
        <p:blipFill>
          <a:blip r:embed="rId3"/>
          <a:stretch>
            <a:fillRect/>
          </a:stretch>
        </p:blipFill>
        <p:spPr>
          <a:xfrm>
            <a:off x="6537545" y="3927334"/>
            <a:ext cx="2208976" cy="2454417"/>
          </a:xfrm>
          <a:prstGeom prst="rect">
            <a:avLst/>
          </a:prstGeom>
        </p:spPr>
      </p:pic>
      <p:sp>
        <p:nvSpPr>
          <p:cNvPr id="6" name="TextBox 5"/>
          <p:cNvSpPr txBox="1"/>
          <p:nvPr/>
        </p:nvSpPr>
        <p:spPr>
          <a:xfrm>
            <a:off x="7010851" y="3294866"/>
            <a:ext cx="1788585" cy="369332"/>
          </a:xfrm>
          <a:prstGeom prst="rect">
            <a:avLst/>
          </a:prstGeom>
          <a:noFill/>
        </p:spPr>
        <p:txBody>
          <a:bodyPr wrap="square" rtlCol="0">
            <a:spAutoFit/>
          </a:bodyPr>
          <a:lstStyle/>
          <a:p>
            <a:r>
              <a:rPr lang="en-US" dirty="0"/>
              <a:t>Jay </a:t>
            </a:r>
            <a:r>
              <a:rPr lang="en-US" dirty="0" err="1"/>
              <a:t>Myung</a:t>
            </a:r>
            <a:endParaRPr lang="en-US" dirty="0"/>
          </a:p>
        </p:txBody>
      </p:sp>
      <p:sp>
        <p:nvSpPr>
          <p:cNvPr id="7" name="TextBox 6"/>
          <p:cNvSpPr txBox="1"/>
          <p:nvPr/>
        </p:nvSpPr>
        <p:spPr>
          <a:xfrm>
            <a:off x="7116681" y="6381751"/>
            <a:ext cx="1788585" cy="369332"/>
          </a:xfrm>
          <a:prstGeom prst="rect">
            <a:avLst/>
          </a:prstGeom>
          <a:noFill/>
        </p:spPr>
        <p:txBody>
          <a:bodyPr wrap="square" rtlCol="0">
            <a:spAutoFit/>
          </a:bodyPr>
          <a:lstStyle/>
          <a:p>
            <a:r>
              <a:rPr lang="en-US" dirty="0"/>
              <a:t>Mark Pitt</a:t>
            </a:r>
          </a:p>
        </p:txBody>
      </p:sp>
    </p:spTree>
    <p:extLst>
      <p:ext uri="{BB962C8B-B14F-4D97-AF65-F5344CB8AC3E}">
        <p14:creationId xmlns:p14="http://schemas.microsoft.com/office/powerpoint/2010/main" val="13827571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388591" cy="1371600"/>
          </a:xfrm>
        </p:spPr>
        <p:txBody>
          <a:bodyPr/>
          <a:lstStyle/>
          <a:p>
            <a:r>
              <a:rPr lang="en-US" dirty="0"/>
              <a:t>Model development</a:t>
            </a:r>
          </a:p>
        </p:txBody>
      </p:sp>
      <p:sp>
        <p:nvSpPr>
          <p:cNvPr id="3" name="Content Placeholder 2"/>
          <p:cNvSpPr>
            <a:spLocks noGrp="1"/>
          </p:cNvSpPr>
          <p:nvPr>
            <p:ph idx="1"/>
          </p:nvPr>
        </p:nvSpPr>
        <p:spPr>
          <a:xfrm>
            <a:off x="457200" y="1752601"/>
            <a:ext cx="7620000" cy="2248261"/>
          </a:xfrm>
        </p:spPr>
        <p:txBody>
          <a:bodyPr/>
          <a:lstStyle/>
          <a:p>
            <a:pPr marL="342900" indent="-342900">
              <a:buFont typeface="Arial"/>
              <a:buChar char="•"/>
            </a:pPr>
            <a:r>
              <a:rPr lang="en-US" dirty="0"/>
              <a:t>In developing a cognitive model, we often start with a very specific theory</a:t>
            </a:r>
          </a:p>
          <a:p>
            <a:pPr marL="342900" indent="-342900">
              <a:buFont typeface="Arial"/>
              <a:buChar char="•"/>
            </a:pPr>
            <a:r>
              <a:rPr lang="en-US" dirty="0"/>
              <a:t>From the theory, we can imagine different instantiations of that theory, and these are called models</a:t>
            </a:r>
          </a:p>
          <a:p>
            <a:pPr marL="342900" indent="-342900">
              <a:buFont typeface="Arial"/>
              <a:buChar char="•"/>
            </a:pPr>
            <a:r>
              <a:rPr lang="en-US" dirty="0"/>
              <a:t>We wish to find the model that best captures the data</a:t>
            </a:r>
          </a:p>
        </p:txBody>
      </p:sp>
      <p:graphicFrame>
        <p:nvGraphicFramePr>
          <p:cNvPr id="4" name="Diagram 3"/>
          <p:cNvGraphicFramePr/>
          <p:nvPr>
            <p:extLst>
              <p:ext uri="{D42A27DB-BD31-4B8C-83A1-F6EECF244321}">
                <p14:modId xmlns:p14="http://schemas.microsoft.com/office/powerpoint/2010/main" val="833010151"/>
              </p:ext>
            </p:extLst>
          </p:nvPr>
        </p:nvGraphicFramePr>
        <p:xfrm>
          <a:off x="1054296" y="311911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03896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lstStyle/>
          <a:p>
            <a:r>
              <a:rPr lang="en-US" dirty="0"/>
              <a:t>Deciding Among models</a:t>
            </a:r>
          </a:p>
        </p:txBody>
      </p:sp>
      <p:sp>
        <p:nvSpPr>
          <p:cNvPr id="3" name="Content Placeholder 2"/>
          <p:cNvSpPr>
            <a:spLocks noGrp="1"/>
          </p:cNvSpPr>
          <p:nvPr>
            <p:ph idx="1"/>
          </p:nvPr>
        </p:nvSpPr>
        <p:spPr/>
        <p:txBody>
          <a:bodyPr/>
          <a:lstStyle/>
          <a:p>
            <a:pPr marL="342900" indent="-342900">
              <a:buFont typeface="Arial"/>
              <a:buChar char="•"/>
            </a:pPr>
            <a:r>
              <a:rPr lang="en-US" dirty="0"/>
              <a:t>One criterion in model development is that the model can reproduce data from observed experiments</a:t>
            </a:r>
          </a:p>
          <a:p>
            <a:pPr marL="342900" indent="-342900">
              <a:buFont typeface="Arial"/>
              <a:buChar char="•"/>
            </a:pPr>
            <a:endParaRPr lang="en-US" dirty="0"/>
          </a:p>
          <a:p>
            <a:pPr marL="342900" indent="-342900">
              <a:buFont typeface="Arial"/>
              <a:buChar char="•"/>
            </a:pPr>
            <a:r>
              <a:rPr lang="en-US" dirty="0"/>
              <a:t>So, it makes sense to compare models on the basis of model fit, with the logic being “the model that maximizes model fit, wins”</a:t>
            </a:r>
          </a:p>
          <a:p>
            <a:pPr marL="342900" indent="-342900">
              <a:buFont typeface="Arial"/>
              <a:buChar char="•"/>
            </a:pPr>
            <a:endParaRPr lang="en-US" dirty="0"/>
          </a:p>
          <a:p>
            <a:pPr marL="342900" indent="-342900">
              <a:buFont typeface="Arial"/>
              <a:buChar char="•"/>
            </a:pPr>
            <a:r>
              <a:rPr lang="en-US" dirty="0"/>
              <a:t>The model that provides the closest fit to data must be the model that best approximates the cognitive process</a:t>
            </a:r>
          </a:p>
        </p:txBody>
      </p:sp>
    </p:spTree>
    <p:extLst>
      <p:ext uri="{BB962C8B-B14F-4D97-AF65-F5344CB8AC3E}">
        <p14:creationId xmlns:p14="http://schemas.microsoft.com/office/powerpoint/2010/main" val="885335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838719" cy="1371600"/>
          </a:xfrm>
        </p:spPr>
        <p:txBody>
          <a:bodyPr/>
          <a:lstStyle/>
          <a:p>
            <a:r>
              <a:rPr lang="en-US" dirty="0"/>
              <a:t>Approaches to Statistics</a:t>
            </a:r>
          </a:p>
        </p:txBody>
      </p:sp>
      <p:sp>
        <p:nvSpPr>
          <p:cNvPr id="3" name="Content Placeholder 2"/>
          <p:cNvSpPr>
            <a:spLocks noGrp="1"/>
          </p:cNvSpPr>
          <p:nvPr>
            <p:ph idx="1"/>
          </p:nvPr>
        </p:nvSpPr>
        <p:spPr>
          <a:xfrm>
            <a:off x="457200" y="1600200"/>
            <a:ext cx="8229600" cy="5029200"/>
          </a:xfrm>
        </p:spPr>
        <p:txBody>
          <a:bodyPr>
            <a:noAutofit/>
          </a:bodyPr>
          <a:lstStyle/>
          <a:p>
            <a:pPr marL="342900" indent="-342900">
              <a:buFont typeface="Arial"/>
              <a:buChar char="•"/>
            </a:pPr>
            <a:r>
              <a:rPr lang="en-US" sz="2400" dirty="0" err="1">
                <a:solidFill>
                  <a:srgbClr val="0000FF"/>
                </a:solidFill>
              </a:rPr>
              <a:t>Frequentists</a:t>
            </a:r>
            <a:r>
              <a:rPr lang="en-US" sz="2400" dirty="0"/>
              <a:t>: From </a:t>
            </a:r>
            <a:r>
              <a:rPr lang="en-US" sz="2400" dirty="0" err="1"/>
              <a:t>Neymann</a:t>
            </a:r>
            <a:r>
              <a:rPr lang="en-US" sz="2400" dirty="0"/>
              <a:t>/Pearson/Wald setup. An orthodox view that sampling is inﬁnite and decision rules can be sharp.</a:t>
            </a:r>
          </a:p>
          <a:p>
            <a:pPr marL="342900" indent="-342900">
              <a:buFont typeface="Arial"/>
              <a:buChar char="•"/>
            </a:pPr>
            <a:endParaRPr lang="en-US" sz="2400" dirty="0"/>
          </a:p>
          <a:p>
            <a:pPr marL="342900" indent="-342900">
              <a:buFont typeface="Arial"/>
              <a:buChar char="•"/>
            </a:pPr>
            <a:r>
              <a:rPr lang="en-US" sz="2400" dirty="0">
                <a:solidFill>
                  <a:srgbClr val="0000FF"/>
                </a:solidFill>
              </a:rPr>
              <a:t>Bayesians</a:t>
            </a:r>
            <a:r>
              <a:rPr lang="en-US" sz="2400" dirty="0"/>
              <a:t>: From Bayes/Laplace/de </a:t>
            </a:r>
            <a:r>
              <a:rPr lang="en-US" sz="2400" dirty="0" err="1"/>
              <a:t>Finetti</a:t>
            </a:r>
            <a:r>
              <a:rPr lang="en-US" sz="2400" dirty="0"/>
              <a:t> tradition. Unknown quantities are treated probabilistically and the state of the world can always be updated.</a:t>
            </a:r>
          </a:p>
          <a:p>
            <a:pPr marL="342900" indent="-342900">
              <a:buFont typeface="Arial"/>
              <a:buChar char="•"/>
            </a:pPr>
            <a:endParaRPr lang="en-US" sz="2400" dirty="0"/>
          </a:p>
          <a:p>
            <a:pPr marL="342900" indent="-342900">
              <a:buFont typeface="Arial"/>
              <a:buChar char="•"/>
            </a:pPr>
            <a:r>
              <a:rPr lang="en-US" sz="2400" dirty="0" err="1">
                <a:solidFill>
                  <a:srgbClr val="0000FF"/>
                </a:solidFill>
              </a:rPr>
              <a:t>Likelihoodists</a:t>
            </a:r>
            <a:r>
              <a:rPr lang="en-US" sz="2400" dirty="0"/>
              <a:t>: From Fisher. Single sample inference based on maximizing the likelihood function and relying on the Birnbaum (1962) Theorem. </a:t>
            </a:r>
          </a:p>
        </p:txBody>
      </p:sp>
    </p:spTree>
    <p:extLst>
      <p:ext uri="{BB962C8B-B14F-4D97-AF65-F5344CB8AC3E}">
        <p14:creationId xmlns:p14="http://schemas.microsoft.com/office/powerpoint/2010/main" val="6893158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806267" cy="1371600"/>
          </a:xfrm>
        </p:spPr>
        <p:txBody>
          <a:bodyPr/>
          <a:lstStyle/>
          <a:p>
            <a:r>
              <a:rPr lang="en-US" dirty="0"/>
              <a:t>One measure of “close”</a:t>
            </a:r>
          </a:p>
        </p:txBody>
      </p:sp>
      <p:sp>
        <p:nvSpPr>
          <p:cNvPr id="3" name="Content Placeholder 2"/>
          <p:cNvSpPr>
            <a:spLocks noGrp="1"/>
          </p:cNvSpPr>
          <p:nvPr>
            <p:ph idx="1"/>
          </p:nvPr>
        </p:nvSpPr>
        <p:spPr>
          <a:xfrm>
            <a:off x="457200" y="1752600"/>
            <a:ext cx="7620000" cy="4648200"/>
          </a:xfrm>
        </p:spPr>
        <p:txBody>
          <a:bodyPr>
            <a:normAutofit/>
          </a:bodyPr>
          <a:lstStyle/>
          <a:p>
            <a:pPr marL="342900" indent="-342900">
              <a:buFont typeface="Arial"/>
              <a:buChar char="•"/>
            </a:pPr>
            <a:r>
              <a:rPr lang="en-US" dirty="0"/>
              <a:t>There are many ways of assessing how close a model’s predictions are to the observed data</a:t>
            </a:r>
          </a:p>
          <a:p>
            <a:pPr marL="342900" indent="-342900">
              <a:buFont typeface="Arial"/>
              <a:buChar char="•"/>
            </a:pPr>
            <a:endParaRPr lang="en-US" dirty="0"/>
          </a:p>
          <a:p>
            <a:pPr marL="342900" indent="-342900">
              <a:buFont typeface="Arial"/>
              <a:buChar char="•"/>
            </a:pPr>
            <a:r>
              <a:rPr lang="en-US" dirty="0"/>
              <a:t>One really popular method is the “root mean squared error”:</a:t>
            </a:r>
          </a:p>
          <a:p>
            <a:r>
              <a:rPr lang="en-US" dirty="0"/>
              <a:t>	X: predictions from a model</a:t>
            </a:r>
          </a:p>
          <a:p>
            <a:r>
              <a:rPr lang="en-US" dirty="0"/>
              <a:t>	Y: observed data (or statistics of data)</a:t>
            </a:r>
          </a:p>
          <a:p>
            <a:endParaRPr lang="en-US" dirty="0"/>
          </a:p>
          <a:p>
            <a:endParaRPr lang="en-US" dirty="0"/>
          </a:p>
          <a:p>
            <a:endParaRPr lang="en-US" dirty="0"/>
          </a:p>
          <a:p>
            <a:pPr marL="342900" indent="-342900">
              <a:buFont typeface="Arial"/>
              <a:buChar char="•"/>
            </a:pPr>
            <a:r>
              <a:rPr lang="en-US" dirty="0"/>
              <a:t>Note that the sum happens after the squaring!</a:t>
            </a:r>
          </a:p>
        </p:txBody>
      </p:sp>
      <p:graphicFrame>
        <p:nvGraphicFramePr>
          <p:cNvPr id="4" name="Object 3"/>
          <p:cNvGraphicFramePr>
            <a:graphicFrameLocks noChangeAspect="1"/>
          </p:cNvGraphicFramePr>
          <p:nvPr>
            <p:extLst>
              <p:ext uri="{D42A27DB-BD31-4B8C-83A1-F6EECF244321}">
                <p14:modId xmlns:p14="http://schemas.microsoft.com/office/powerpoint/2010/main" val="689053108"/>
              </p:ext>
            </p:extLst>
          </p:nvPr>
        </p:nvGraphicFramePr>
        <p:xfrm>
          <a:off x="1665288" y="4722280"/>
          <a:ext cx="3963987" cy="1120775"/>
        </p:xfrm>
        <a:graphic>
          <a:graphicData uri="http://schemas.openxmlformats.org/presentationml/2006/ole">
            <mc:AlternateContent xmlns:mc="http://schemas.openxmlformats.org/markup-compatibility/2006">
              <mc:Choice xmlns:v="urn:schemas-microsoft-com:vml" Requires="v">
                <p:oleObj name="Equation" r:id="rId3" imgW="1524000" imgH="431800" progId="Equation.3">
                  <p:embed/>
                </p:oleObj>
              </mc:Choice>
              <mc:Fallback>
                <p:oleObj name="Equation" r:id="rId3" imgW="1524000" imgH="431800" progId="Equation.3">
                  <p:embed/>
                  <p:pic>
                    <p:nvPicPr>
                      <p:cNvPr id="0" name=""/>
                      <p:cNvPicPr/>
                      <p:nvPr/>
                    </p:nvPicPr>
                    <p:blipFill>
                      <a:blip r:embed="rId4"/>
                      <a:stretch>
                        <a:fillRect/>
                      </a:stretch>
                    </p:blipFill>
                    <p:spPr>
                      <a:xfrm>
                        <a:off x="1665288" y="4722280"/>
                        <a:ext cx="3963987" cy="1120775"/>
                      </a:xfrm>
                      <a:prstGeom prst="rect">
                        <a:avLst/>
                      </a:prstGeom>
                    </p:spPr>
                  </p:pic>
                </p:oleObj>
              </mc:Fallback>
            </mc:AlternateContent>
          </a:graphicData>
        </a:graphic>
      </p:graphicFrame>
    </p:spTree>
    <p:extLst>
      <p:ext uri="{BB962C8B-B14F-4D97-AF65-F5344CB8AC3E}">
        <p14:creationId xmlns:p14="http://schemas.microsoft.com/office/powerpoint/2010/main" val="317644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Noisy data</a:t>
            </a:r>
          </a:p>
        </p:txBody>
      </p:sp>
      <p:sp>
        <p:nvSpPr>
          <p:cNvPr id="3" name="Content Placeholder 2"/>
          <p:cNvSpPr>
            <a:spLocks noGrp="1"/>
          </p:cNvSpPr>
          <p:nvPr>
            <p:ph idx="1"/>
          </p:nvPr>
        </p:nvSpPr>
        <p:spPr/>
        <p:txBody>
          <a:bodyPr/>
          <a:lstStyle/>
          <a:p>
            <a:pPr marL="342900" indent="-342900">
              <a:buFont typeface="Arial"/>
              <a:buChar char="•"/>
            </a:pPr>
            <a:r>
              <a:rPr lang="en-US" dirty="0"/>
              <a:t>The proceeding logic makes perfect sense, but only in a completely “noiseless” environment</a:t>
            </a:r>
          </a:p>
          <a:p>
            <a:pPr marL="342900" indent="-342900">
              <a:buFont typeface="Arial"/>
              <a:buChar char="•"/>
            </a:pPr>
            <a:endParaRPr lang="en-US" dirty="0"/>
          </a:p>
          <a:p>
            <a:pPr marL="342900" indent="-342900">
              <a:buFont typeface="Arial"/>
              <a:buChar char="•"/>
            </a:pPr>
            <a:r>
              <a:rPr lang="en-US" dirty="0"/>
              <a:t>Yet, error arises from many sources in an experiment</a:t>
            </a:r>
          </a:p>
          <a:p>
            <a:pPr marL="800100" lvl="1" indent="-342900">
              <a:buFont typeface="Arial"/>
              <a:buChar char="•"/>
            </a:pPr>
            <a:r>
              <a:rPr lang="en-US" b="0" dirty="0"/>
              <a:t>Imprecision of our measurement tools</a:t>
            </a:r>
          </a:p>
          <a:p>
            <a:pPr marL="800100" lvl="1" indent="-342900">
              <a:buFont typeface="Arial"/>
              <a:buChar char="•"/>
            </a:pPr>
            <a:r>
              <a:rPr lang="en-US" b="0" dirty="0"/>
              <a:t>Variation in participants</a:t>
            </a:r>
          </a:p>
          <a:p>
            <a:pPr marL="800100" lvl="1" indent="-342900">
              <a:buFont typeface="Arial"/>
              <a:buChar char="•"/>
            </a:pPr>
            <a:r>
              <a:rPr lang="en-US" b="0" dirty="0"/>
              <a:t>Variation in  performance over time</a:t>
            </a:r>
          </a:p>
          <a:p>
            <a:pPr marL="342900" indent="-342900">
              <a:buFont typeface="Arial"/>
              <a:buChar char="•"/>
            </a:pPr>
            <a:endParaRPr lang="en-US" b="0" dirty="0"/>
          </a:p>
          <a:p>
            <a:pPr marL="342900" indent="-342900">
              <a:buFont typeface="Arial"/>
              <a:buChar char="•"/>
            </a:pPr>
            <a:r>
              <a:rPr lang="en-US" dirty="0"/>
              <a:t>Noise makes GOF measures poor indicators of model fit, as they are insensitive to different sources of variation</a:t>
            </a:r>
          </a:p>
        </p:txBody>
      </p:sp>
    </p:spTree>
    <p:extLst>
      <p:ext uri="{BB962C8B-B14F-4D97-AF65-F5344CB8AC3E}">
        <p14:creationId xmlns:p14="http://schemas.microsoft.com/office/powerpoint/2010/main" val="2450050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Generalizability</a:t>
            </a:r>
          </a:p>
        </p:txBody>
      </p:sp>
      <p:sp>
        <p:nvSpPr>
          <p:cNvPr id="3" name="Content Placeholder 2"/>
          <p:cNvSpPr>
            <a:spLocks noGrp="1"/>
          </p:cNvSpPr>
          <p:nvPr>
            <p:ph idx="1"/>
          </p:nvPr>
        </p:nvSpPr>
        <p:spPr/>
        <p:txBody>
          <a:bodyPr/>
          <a:lstStyle/>
          <a:p>
            <a:pPr marL="342900" indent="-342900">
              <a:buFont typeface="Arial"/>
              <a:buChar char="•"/>
            </a:pPr>
            <a:r>
              <a:rPr lang="en-US" dirty="0"/>
              <a:t>One method of obtaining a sense of the plausibility of a model is through generalizability</a:t>
            </a:r>
          </a:p>
          <a:p>
            <a:pPr marL="342900" indent="-342900">
              <a:buFont typeface="Arial"/>
              <a:buChar char="•"/>
            </a:pPr>
            <a:endParaRPr lang="en-US" dirty="0"/>
          </a:p>
          <a:p>
            <a:pPr marL="342900" indent="-342900">
              <a:buFont typeface="Arial"/>
              <a:buChar char="•"/>
            </a:pPr>
            <a:r>
              <a:rPr lang="en-US" u="sng" dirty="0"/>
              <a:t>Generalizability</a:t>
            </a:r>
            <a:r>
              <a:rPr lang="en-US" dirty="0"/>
              <a:t>: the ability of a model to fit all data samples generated by the same cognitive process, not just the currently observed sample</a:t>
            </a:r>
          </a:p>
          <a:p>
            <a:pPr marL="342900" indent="-342900">
              <a:buFont typeface="Arial"/>
              <a:buChar char="•"/>
            </a:pPr>
            <a:endParaRPr lang="en-US" dirty="0"/>
          </a:p>
          <a:p>
            <a:pPr marL="342900" indent="-342900">
              <a:buFont typeface="Arial"/>
              <a:buChar char="•"/>
            </a:pPr>
            <a:r>
              <a:rPr lang="en-US" dirty="0"/>
              <a:t>In this framework, model fit to data is a necessary but not sufficient condition</a:t>
            </a:r>
          </a:p>
          <a:p>
            <a:pPr marL="800100" lvl="1" indent="-342900">
              <a:buFont typeface="Arial"/>
              <a:buChar char="•"/>
            </a:pPr>
            <a:r>
              <a:rPr lang="en-US" dirty="0"/>
              <a:t>Lots of models can fit data, but can they make good predictions to new data? </a:t>
            </a:r>
          </a:p>
        </p:txBody>
      </p:sp>
    </p:spTree>
    <p:extLst>
      <p:ext uri="{BB962C8B-B14F-4D97-AF65-F5344CB8AC3E}">
        <p14:creationId xmlns:p14="http://schemas.microsoft.com/office/powerpoint/2010/main" val="37162393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Measures of generalizability</a:t>
            </a:r>
          </a:p>
        </p:txBody>
      </p:sp>
      <p:sp>
        <p:nvSpPr>
          <p:cNvPr id="3" name="Content Placeholder 2"/>
          <p:cNvSpPr>
            <a:spLocks noGrp="1"/>
          </p:cNvSpPr>
          <p:nvPr>
            <p:ph idx="1"/>
          </p:nvPr>
        </p:nvSpPr>
        <p:spPr>
          <a:xfrm>
            <a:off x="457200" y="1752600"/>
            <a:ext cx="7620000" cy="4718360"/>
          </a:xfrm>
        </p:spPr>
        <p:txBody>
          <a:bodyPr>
            <a:normAutofit/>
          </a:bodyPr>
          <a:lstStyle/>
          <a:p>
            <a:pPr marL="342900" indent="-342900">
              <a:buFont typeface="Arial"/>
              <a:buChar char="•"/>
            </a:pPr>
            <a:r>
              <a:rPr lang="en-US" dirty="0"/>
              <a:t>By design, all measures of generalizability must take into account a GOF metric</a:t>
            </a:r>
          </a:p>
          <a:p>
            <a:pPr marL="342900" indent="-342900">
              <a:buFont typeface="Arial"/>
              <a:buChar char="•"/>
            </a:pPr>
            <a:endParaRPr lang="en-US" dirty="0"/>
          </a:p>
          <a:p>
            <a:pPr marL="342900" indent="-342900">
              <a:buFont typeface="Arial"/>
              <a:buChar char="•"/>
            </a:pPr>
            <a:r>
              <a:rPr lang="en-US" dirty="0"/>
              <a:t>Beyond GOF, measures of generalizability try to apply penalization terms on the basis of the model’s architecture</a:t>
            </a:r>
          </a:p>
          <a:p>
            <a:pPr marL="342900" indent="-342900">
              <a:buFont typeface="Arial"/>
              <a:buChar char="•"/>
            </a:pPr>
            <a:endParaRPr lang="en-US" dirty="0"/>
          </a:p>
          <a:p>
            <a:pPr marL="342900" indent="-342900">
              <a:buFont typeface="Arial"/>
              <a:buChar char="•"/>
            </a:pPr>
            <a:r>
              <a:rPr lang="en-US" dirty="0"/>
              <a:t>These terms level the playing field among models so that one model, by virtue of its design choices does not have an inherent advantage over its competitors in fitting the data best, and thus being selected.</a:t>
            </a:r>
          </a:p>
        </p:txBody>
      </p:sp>
    </p:spTree>
    <p:extLst>
      <p:ext uri="{BB962C8B-B14F-4D97-AF65-F5344CB8AC3E}">
        <p14:creationId xmlns:p14="http://schemas.microsoft.com/office/powerpoint/2010/main" val="25212434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Complexity</a:t>
            </a:r>
          </a:p>
        </p:txBody>
      </p:sp>
      <p:sp>
        <p:nvSpPr>
          <p:cNvPr id="3" name="Content Placeholder 2"/>
          <p:cNvSpPr>
            <a:spLocks noGrp="1"/>
          </p:cNvSpPr>
          <p:nvPr>
            <p:ph idx="1"/>
          </p:nvPr>
        </p:nvSpPr>
        <p:spPr/>
        <p:txBody>
          <a:bodyPr>
            <a:normAutofit/>
          </a:bodyPr>
          <a:lstStyle/>
          <a:p>
            <a:pPr marL="342900" indent="-342900">
              <a:buFont typeface="Arial"/>
              <a:buChar char="•"/>
            </a:pPr>
            <a:r>
              <a:rPr lang="en-US" u="sng" dirty="0"/>
              <a:t>Complexity</a:t>
            </a:r>
            <a:r>
              <a:rPr lang="en-US" dirty="0"/>
              <a:t>: the property of a model that enables it to fit diverse patterns of data; it is the flexibility of a model. </a:t>
            </a:r>
          </a:p>
          <a:p>
            <a:pPr marL="342900" indent="-342900">
              <a:buFont typeface="Arial"/>
              <a:buChar char="•"/>
            </a:pPr>
            <a:endParaRPr lang="en-US" dirty="0"/>
          </a:p>
          <a:p>
            <a:pPr marL="342900" indent="-342900">
              <a:buFont typeface="Arial"/>
              <a:buChar char="•"/>
            </a:pPr>
            <a:r>
              <a:rPr lang="en-US" dirty="0"/>
              <a:t>A more complex model can fit more patterns of data, whereas a simpler model is less capable </a:t>
            </a:r>
          </a:p>
          <a:p>
            <a:endParaRPr lang="en-US" dirty="0"/>
          </a:p>
          <a:p>
            <a:r>
              <a:rPr lang="en-US" dirty="0"/>
              <a:t>How do we measure complexity?</a:t>
            </a:r>
          </a:p>
          <a:p>
            <a:pPr marL="342900" indent="-342900">
              <a:buFont typeface="Arial"/>
              <a:buChar char="•"/>
            </a:pPr>
            <a:r>
              <a:rPr lang="en-US" dirty="0"/>
              <a:t>Number of free parameters in a model </a:t>
            </a:r>
          </a:p>
          <a:p>
            <a:pPr marL="342900" indent="-342900">
              <a:buFont typeface="Arial"/>
              <a:buChar char="•"/>
            </a:pPr>
            <a:r>
              <a:rPr lang="en-US" dirty="0"/>
              <a:t>The functional form (i.e., equations in the model)</a:t>
            </a:r>
          </a:p>
          <a:p>
            <a:pPr marL="342900" indent="-342900">
              <a:buFont typeface="Arial"/>
              <a:buChar char="•"/>
            </a:pPr>
            <a:r>
              <a:rPr lang="en-US" dirty="0"/>
              <a:t>Number of distinct PDFs that the model can generate</a:t>
            </a:r>
          </a:p>
          <a:p>
            <a:endParaRPr lang="en-US" dirty="0"/>
          </a:p>
        </p:txBody>
      </p:sp>
    </p:spTree>
    <p:extLst>
      <p:ext uri="{BB962C8B-B14F-4D97-AF65-F5344CB8AC3E}">
        <p14:creationId xmlns:p14="http://schemas.microsoft.com/office/powerpoint/2010/main" val="23182546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role of model complexity</a:t>
            </a:r>
          </a:p>
        </p:txBody>
      </p:sp>
      <p:sp>
        <p:nvSpPr>
          <p:cNvPr id="5" name="Content Placeholder 4"/>
          <p:cNvSpPr>
            <a:spLocks noGrp="1"/>
          </p:cNvSpPr>
          <p:nvPr>
            <p:ph idx="1"/>
          </p:nvPr>
        </p:nvSpPr>
        <p:spPr>
          <a:xfrm>
            <a:off x="328082" y="1752600"/>
            <a:ext cx="3026835" cy="4373563"/>
          </a:xfrm>
        </p:spPr>
        <p:txBody>
          <a:bodyPr/>
          <a:lstStyle/>
          <a:p>
            <a:endParaRPr lang="en-US" dirty="0"/>
          </a:p>
          <a:p>
            <a:r>
              <a:rPr lang="en-US" dirty="0"/>
              <a:t>As a model becomes more complex, it </a:t>
            </a:r>
          </a:p>
          <a:p>
            <a:pPr marL="342900" indent="-342900">
              <a:buFont typeface="Arial"/>
              <a:buChar char="•"/>
            </a:pPr>
            <a:r>
              <a:rPr lang="en-US" dirty="0"/>
              <a:t>Fits the data better</a:t>
            </a:r>
          </a:p>
          <a:p>
            <a:pPr marL="342900" indent="-342900">
              <a:buFont typeface="Arial"/>
              <a:buChar char="•"/>
            </a:pPr>
            <a:r>
              <a:rPr lang="en-US" dirty="0"/>
              <a:t>Becomes less generalizable</a:t>
            </a:r>
          </a:p>
          <a:p>
            <a:pPr marL="342900" indent="-342900">
              <a:buFont typeface="Arial"/>
              <a:buChar char="•"/>
            </a:pPr>
            <a:r>
              <a:rPr lang="en-US" dirty="0"/>
              <a:t>Is less interpretable</a:t>
            </a:r>
          </a:p>
          <a:p>
            <a:pPr marL="342900" indent="-342900">
              <a:buFont typeface="Arial"/>
              <a:buChar char="•"/>
            </a:pPr>
            <a:r>
              <a:rPr lang="en-US" dirty="0"/>
              <a:t>Potentially less useful?</a:t>
            </a:r>
          </a:p>
        </p:txBody>
      </p:sp>
      <p:pic>
        <p:nvPicPr>
          <p:cNvPr id="4" name="Picture 3"/>
          <p:cNvPicPr>
            <a:picLocks noChangeAspect="1"/>
          </p:cNvPicPr>
          <p:nvPr/>
        </p:nvPicPr>
        <p:blipFill>
          <a:blip r:embed="rId3"/>
          <a:stretch>
            <a:fillRect/>
          </a:stretch>
        </p:blipFill>
        <p:spPr>
          <a:xfrm>
            <a:off x="3497534" y="1962587"/>
            <a:ext cx="5239260" cy="4632061"/>
          </a:xfrm>
          <a:prstGeom prst="rect">
            <a:avLst/>
          </a:prstGeom>
        </p:spPr>
      </p:pic>
    </p:spTree>
    <p:extLst>
      <p:ext uri="{BB962C8B-B14F-4D97-AF65-F5344CB8AC3E}">
        <p14:creationId xmlns:p14="http://schemas.microsoft.com/office/powerpoint/2010/main" val="388601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lstStyle/>
          <a:p>
            <a:r>
              <a:rPr lang="en-US" dirty="0"/>
              <a:t>Number of Parameters</a:t>
            </a:r>
          </a:p>
        </p:txBody>
      </p:sp>
      <p:sp>
        <p:nvSpPr>
          <p:cNvPr id="3" name="Content Placeholder 2"/>
          <p:cNvSpPr>
            <a:spLocks noGrp="1"/>
          </p:cNvSpPr>
          <p:nvPr>
            <p:ph idx="1"/>
          </p:nvPr>
        </p:nvSpPr>
        <p:spPr/>
        <p:txBody>
          <a:bodyPr>
            <a:normAutofit/>
          </a:bodyPr>
          <a:lstStyle/>
          <a:p>
            <a:pPr marL="342900" indent="-342900">
              <a:buFont typeface="Arial"/>
              <a:buChar char="•"/>
            </a:pPr>
            <a:r>
              <a:rPr lang="en-US" dirty="0"/>
              <a:t>Early measures of generalizability accounted for the most salient factor in complexity: the number of free parameters</a:t>
            </a:r>
          </a:p>
          <a:p>
            <a:endParaRPr lang="en-US" dirty="0"/>
          </a:p>
          <a:p>
            <a:r>
              <a:rPr lang="en-US" dirty="0"/>
              <a:t>k: number of free parameters</a:t>
            </a:r>
          </a:p>
          <a:p>
            <a:r>
              <a:rPr lang="en-US" dirty="0"/>
              <a:t>n: number of trials in the data</a:t>
            </a:r>
          </a:p>
          <a:p>
            <a:r>
              <a:rPr lang="en-US" dirty="0"/>
              <a:t>L(</a:t>
            </a:r>
            <a:r>
              <a:rPr lang="en-US" dirty="0" err="1"/>
              <a:t>θ</a:t>
            </a:r>
            <a:r>
              <a:rPr lang="en-US" dirty="0"/>
              <a:t>): log likelihood obtained (at best fitting parameters)</a:t>
            </a:r>
          </a:p>
          <a:p>
            <a:pPr marL="342900" indent="-342900">
              <a:buFont typeface="Arial"/>
              <a:buChar char="•"/>
            </a:pPr>
            <a:r>
              <a:rPr lang="en-US" dirty="0" err="1"/>
              <a:t>Akaike</a:t>
            </a:r>
            <a:r>
              <a:rPr lang="en-US" dirty="0"/>
              <a:t> information criterion (AIC)</a:t>
            </a:r>
          </a:p>
          <a:p>
            <a:endParaRPr lang="en-US" dirty="0"/>
          </a:p>
          <a:p>
            <a:endParaRPr lang="en-US" dirty="0"/>
          </a:p>
          <a:p>
            <a:pPr marL="342900" indent="-342900">
              <a:buFont typeface="Arial"/>
              <a:buChar char="•"/>
            </a:pPr>
            <a:r>
              <a:rPr lang="en-US" dirty="0"/>
              <a:t>Bayesian information criterion (BIC)</a:t>
            </a:r>
          </a:p>
          <a:p>
            <a:endParaRPr lang="en-US" dirty="0"/>
          </a:p>
          <a:p>
            <a:endParaRPr lang="en-US" dirty="0"/>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079670555"/>
              </p:ext>
            </p:extLst>
          </p:nvPr>
        </p:nvGraphicFramePr>
        <p:xfrm>
          <a:off x="1617663" y="5986581"/>
          <a:ext cx="5186362" cy="627063"/>
        </p:xfrm>
        <a:graphic>
          <a:graphicData uri="http://schemas.openxmlformats.org/presentationml/2006/ole">
            <mc:AlternateContent xmlns:mc="http://schemas.openxmlformats.org/markup-compatibility/2006">
              <mc:Choice xmlns:v="urn:schemas-microsoft-com:vml" Requires="v">
                <p:oleObj name="Equation" r:id="rId3" imgW="1993900" imgH="241300" progId="Equation.3">
                  <p:embed/>
                </p:oleObj>
              </mc:Choice>
              <mc:Fallback>
                <p:oleObj name="Equation" r:id="rId3" imgW="1993900" imgH="241300" progId="Equation.3">
                  <p:embed/>
                  <p:pic>
                    <p:nvPicPr>
                      <p:cNvPr id="0" name=""/>
                      <p:cNvPicPr/>
                      <p:nvPr/>
                    </p:nvPicPr>
                    <p:blipFill>
                      <a:blip r:embed="rId4"/>
                      <a:stretch>
                        <a:fillRect/>
                      </a:stretch>
                    </p:blipFill>
                    <p:spPr>
                      <a:xfrm>
                        <a:off x="1617663" y="5986581"/>
                        <a:ext cx="5186362" cy="627063"/>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4947069"/>
              </p:ext>
            </p:extLst>
          </p:nvPr>
        </p:nvGraphicFramePr>
        <p:xfrm>
          <a:off x="1582871" y="4799151"/>
          <a:ext cx="4129088" cy="627063"/>
        </p:xfrm>
        <a:graphic>
          <a:graphicData uri="http://schemas.openxmlformats.org/presentationml/2006/ole">
            <mc:AlternateContent xmlns:mc="http://schemas.openxmlformats.org/markup-compatibility/2006">
              <mc:Choice xmlns:v="urn:schemas-microsoft-com:vml" Requires="v">
                <p:oleObj name="Equation" r:id="rId5" imgW="1587500" imgH="241300" progId="Equation.3">
                  <p:embed/>
                </p:oleObj>
              </mc:Choice>
              <mc:Fallback>
                <p:oleObj name="Equation" r:id="rId5" imgW="1587500" imgH="241300" progId="Equation.3">
                  <p:embed/>
                  <p:pic>
                    <p:nvPicPr>
                      <p:cNvPr id="0" name=""/>
                      <p:cNvPicPr/>
                      <p:nvPr/>
                    </p:nvPicPr>
                    <p:blipFill>
                      <a:blip r:embed="rId6"/>
                      <a:stretch>
                        <a:fillRect/>
                      </a:stretch>
                    </p:blipFill>
                    <p:spPr>
                      <a:xfrm>
                        <a:off x="1582871" y="4799151"/>
                        <a:ext cx="4129088" cy="627063"/>
                      </a:xfrm>
                      <a:prstGeom prst="rect">
                        <a:avLst/>
                      </a:prstGeom>
                    </p:spPr>
                  </p:pic>
                </p:oleObj>
              </mc:Fallback>
            </mc:AlternateContent>
          </a:graphicData>
        </a:graphic>
      </p:graphicFrame>
    </p:spTree>
    <p:extLst>
      <p:ext uri="{BB962C8B-B14F-4D97-AF65-F5344CB8AC3E}">
        <p14:creationId xmlns:p14="http://schemas.microsoft.com/office/powerpoint/2010/main" val="112715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Functional Form</a:t>
            </a:r>
          </a:p>
        </p:txBody>
      </p:sp>
      <p:sp>
        <p:nvSpPr>
          <p:cNvPr id="3" name="Content Placeholder 2"/>
          <p:cNvSpPr>
            <a:spLocks noGrp="1"/>
          </p:cNvSpPr>
          <p:nvPr>
            <p:ph idx="1"/>
          </p:nvPr>
        </p:nvSpPr>
        <p:spPr/>
        <p:txBody>
          <a:bodyPr/>
          <a:lstStyle/>
          <a:p>
            <a:pPr marL="342900" indent="-342900">
              <a:buFont typeface="Arial"/>
              <a:buChar char="•"/>
            </a:pPr>
            <a:r>
              <a:rPr lang="en-US" dirty="0"/>
              <a:t>Another class of generalization methods examines a model’s functional form</a:t>
            </a:r>
          </a:p>
          <a:p>
            <a:endParaRPr lang="en-US" dirty="0"/>
          </a:p>
          <a:p>
            <a:r>
              <a:rPr lang="en-US" dirty="0"/>
              <a:t>p(</a:t>
            </a:r>
            <a:r>
              <a:rPr lang="en-US" dirty="0" err="1"/>
              <a:t>y|θ</a:t>
            </a:r>
            <a:r>
              <a:rPr lang="en-US" dirty="0"/>
              <a:t>): likelihood function</a:t>
            </a:r>
          </a:p>
          <a:p>
            <a:r>
              <a:rPr lang="en-US" dirty="0"/>
              <a:t>I(</a:t>
            </a:r>
            <a:r>
              <a:rPr lang="en-US" dirty="0" err="1"/>
              <a:t>θ</a:t>
            </a:r>
            <a:r>
              <a:rPr lang="en-US" dirty="0"/>
              <a:t>): Fisher information matrix</a:t>
            </a:r>
          </a:p>
          <a:p>
            <a:pPr marL="342900" indent="-342900">
              <a:buFont typeface="Arial"/>
              <a:buChar char="•"/>
            </a:pPr>
            <a:r>
              <a:rPr lang="en-US" dirty="0"/>
              <a:t>Bayesian model selection (BMS):</a:t>
            </a:r>
          </a:p>
          <a:p>
            <a:endParaRPr lang="en-US" dirty="0"/>
          </a:p>
          <a:p>
            <a:endParaRPr lang="en-US" dirty="0"/>
          </a:p>
          <a:p>
            <a:pPr marL="342900" indent="-342900">
              <a:buFont typeface="Arial"/>
              <a:buChar char="•"/>
            </a:pPr>
            <a:r>
              <a:rPr lang="en-US" dirty="0"/>
              <a:t>Minimum description length (MDL):</a:t>
            </a:r>
          </a:p>
        </p:txBody>
      </p:sp>
      <p:graphicFrame>
        <p:nvGraphicFramePr>
          <p:cNvPr id="4" name="Object 3"/>
          <p:cNvGraphicFramePr>
            <a:graphicFrameLocks noChangeAspect="1"/>
          </p:cNvGraphicFramePr>
          <p:nvPr>
            <p:extLst>
              <p:ext uri="{D42A27DB-BD31-4B8C-83A1-F6EECF244321}">
                <p14:modId xmlns:p14="http://schemas.microsoft.com/office/powerpoint/2010/main" val="2785526210"/>
              </p:ext>
            </p:extLst>
          </p:nvPr>
        </p:nvGraphicFramePr>
        <p:xfrm>
          <a:off x="1368425" y="4363267"/>
          <a:ext cx="4557713" cy="727075"/>
        </p:xfrm>
        <a:graphic>
          <a:graphicData uri="http://schemas.openxmlformats.org/presentationml/2006/ole">
            <mc:AlternateContent xmlns:mc="http://schemas.openxmlformats.org/markup-compatibility/2006">
              <mc:Choice xmlns:v="urn:schemas-microsoft-com:vml" Requires="v">
                <p:oleObj name="Equation" r:id="rId3" imgW="1752600" imgH="279400" progId="Equation.3">
                  <p:embed/>
                </p:oleObj>
              </mc:Choice>
              <mc:Fallback>
                <p:oleObj name="Equation" r:id="rId3" imgW="1752600" imgH="279400" progId="Equation.3">
                  <p:embed/>
                  <p:pic>
                    <p:nvPicPr>
                      <p:cNvPr id="0" name=""/>
                      <p:cNvPicPr/>
                      <p:nvPr/>
                    </p:nvPicPr>
                    <p:blipFill>
                      <a:blip r:embed="rId4"/>
                      <a:stretch>
                        <a:fillRect/>
                      </a:stretch>
                    </p:blipFill>
                    <p:spPr>
                      <a:xfrm>
                        <a:off x="1368425" y="4363267"/>
                        <a:ext cx="4557713" cy="727075"/>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1883569"/>
              </p:ext>
            </p:extLst>
          </p:nvPr>
        </p:nvGraphicFramePr>
        <p:xfrm>
          <a:off x="457200" y="5558362"/>
          <a:ext cx="8455026" cy="1123950"/>
        </p:xfrm>
        <a:graphic>
          <a:graphicData uri="http://schemas.openxmlformats.org/presentationml/2006/ole">
            <mc:AlternateContent xmlns:mc="http://schemas.openxmlformats.org/markup-compatibility/2006">
              <mc:Choice xmlns:v="urn:schemas-microsoft-com:vml" Requires="v">
                <p:oleObj name="Equation" r:id="rId5" imgW="3251200" imgH="431800" progId="Equation.3">
                  <p:embed/>
                </p:oleObj>
              </mc:Choice>
              <mc:Fallback>
                <p:oleObj name="Equation" r:id="rId5" imgW="3251200" imgH="431800" progId="Equation.3">
                  <p:embed/>
                  <p:pic>
                    <p:nvPicPr>
                      <p:cNvPr id="0" name=""/>
                      <p:cNvPicPr/>
                      <p:nvPr/>
                    </p:nvPicPr>
                    <p:blipFill>
                      <a:blip r:embed="rId6"/>
                      <a:stretch>
                        <a:fillRect/>
                      </a:stretch>
                    </p:blipFill>
                    <p:spPr>
                      <a:xfrm>
                        <a:off x="457200" y="5558362"/>
                        <a:ext cx="8455026" cy="1123950"/>
                      </a:xfrm>
                      <a:prstGeom prst="rect">
                        <a:avLst/>
                      </a:prstGeom>
                    </p:spPr>
                  </p:pic>
                </p:oleObj>
              </mc:Fallback>
            </mc:AlternateContent>
          </a:graphicData>
        </a:graphic>
      </p:graphicFrame>
    </p:spTree>
    <p:extLst>
      <p:ext uri="{BB962C8B-B14F-4D97-AF65-F5344CB8AC3E}">
        <p14:creationId xmlns:p14="http://schemas.microsoft.com/office/powerpoint/2010/main" val="255330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5805" y="2598072"/>
            <a:ext cx="4408265" cy="4360556"/>
          </a:xfrm>
          <a:prstGeom prst="rect">
            <a:avLst/>
          </a:prstGeom>
        </p:spPr>
      </p:pic>
      <p:sp>
        <p:nvSpPr>
          <p:cNvPr id="2" name="Title 1"/>
          <p:cNvSpPr>
            <a:spLocks noGrp="1"/>
          </p:cNvSpPr>
          <p:nvPr>
            <p:ph type="title"/>
          </p:nvPr>
        </p:nvSpPr>
        <p:spPr/>
        <p:txBody>
          <a:bodyPr/>
          <a:lstStyle/>
          <a:p>
            <a:r>
              <a:rPr lang="en-US" dirty="0"/>
              <a:t>Simulation study</a:t>
            </a:r>
          </a:p>
        </p:txBody>
      </p:sp>
      <p:sp>
        <p:nvSpPr>
          <p:cNvPr id="7" name="Content Placeholder 6"/>
          <p:cNvSpPr>
            <a:spLocks noGrp="1"/>
          </p:cNvSpPr>
          <p:nvPr>
            <p:ph idx="1"/>
          </p:nvPr>
        </p:nvSpPr>
        <p:spPr/>
        <p:txBody>
          <a:bodyPr/>
          <a:lstStyle/>
          <a:p>
            <a:pPr marL="342900" indent="-342900">
              <a:buFont typeface="Arial" charset="0"/>
              <a:buChar char="•"/>
            </a:pPr>
            <a:r>
              <a:rPr lang="en-US" dirty="0"/>
              <a:t>Let’s do a simulation study to gain some insight into how flexibility and model fit trade off with one another.</a:t>
            </a:r>
          </a:p>
          <a:p>
            <a:pPr marL="342900" indent="-342900">
              <a:buFont typeface="Arial" charset="0"/>
              <a:buChar char="•"/>
            </a:pPr>
            <a:r>
              <a:rPr lang="en-US" dirty="0"/>
              <a:t>Consider three different models of memory ability with increasing levels of complexity:</a:t>
            </a:r>
          </a:p>
        </p:txBody>
      </p:sp>
      <mc:AlternateContent xmlns:mc="http://schemas.openxmlformats.org/markup-compatibility/2006" xmlns:a14="http://schemas.microsoft.com/office/drawing/2010/main">
        <mc:Choice Requires="a14">
          <p:sp>
            <p:nvSpPr>
              <p:cNvPr id="4" name="TextBox 3"/>
              <p:cNvSpPr txBox="1"/>
              <p:nvPr/>
            </p:nvSpPr>
            <p:spPr>
              <a:xfrm>
                <a:off x="948693" y="3873605"/>
                <a:ext cx="2994538"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charset="0"/>
                            </a:rPr>
                            <m:t>𝑓</m:t>
                          </m:r>
                          <m:d>
                            <m:dPr>
                              <m:ctrlPr>
                                <a:rPr lang="en-US" sz="2800" b="0" i="1" smtClean="0">
                                  <a:latin typeface="Cambria Math" panose="02040503050406030204" pitchFamily="18" charset="0"/>
                                </a:rPr>
                              </m:ctrlPr>
                            </m:dPr>
                            <m:e>
                              <m:r>
                                <a:rPr lang="en-US" sz="2800" b="0" i="1" smtClean="0">
                                  <a:latin typeface="Cambria Math" charset="0"/>
                                </a:rPr>
                                <m:t>𝑡</m:t>
                              </m:r>
                            </m:e>
                            <m:e>
                              <m:r>
                                <a:rPr lang="en-US" sz="2800" b="0" i="1" smtClean="0">
                                  <a:latin typeface="Cambria Math" charset="0"/>
                                </a:rPr>
                                <m:t>𝑎</m:t>
                              </m:r>
                            </m:e>
                          </m:d>
                          <m:r>
                            <a:rPr lang="en-US" sz="2800" b="0" i="1" smtClean="0">
                              <a:latin typeface="Cambria Math" charset="0"/>
                            </a:rPr>
                            <m:t>=</m:t>
                          </m:r>
                          <m:r>
                            <a:rPr lang="en-US" sz="2800" i="1">
                              <a:latin typeface="Cambria Math" charset="0"/>
                            </a:rPr>
                            <m:t>(1+</m:t>
                          </m:r>
                          <m:r>
                            <a:rPr lang="en-US" sz="2800" i="1">
                              <a:latin typeface="Cambria Math" charset="0"/>
                            </a:rPr>
                            <m:t>𝑡</m:t>
                          </m:r>
                          <m:r>
                            <a:rPr lang="en-US" sz="2800" i="1">
                              <a:latin typeface="Cambria Math" charset="0"/>
                            </a:rPr>
                            <m:t>)</m:t>
                          </m:r>
                        </m:e>
                        <m:sup>
                          <m:r>
                            <a:rPr lang="en-US" sz="2800" b="0" i="1" smtClean="0">
                              <a:latin typeface="Cambria Math" charset="0"/>
                            </a:rPr>
                            <m:t>−</m:t>
                          </m:r>
                          <m:r>
                            <a:rPr lang="en-US" sz="2800" b="0" i="1" smtClean="0">
                              <a:latin typeface="Cambria Math" charset="0"/>
                            </a:rPr>
                            <m:t>𝑎</m:t>
                          </m:r>
                        </m:sup>
                      </m:sSup>
                    </m:oMath>
                  </m:oMathPara>
                </a14:m>
                <a:endParaRPr lang="en-US" sz="2800" b="0" dirty="0"/>
              </a:p>
            </p:txBody>
          </p:sp>
        </mc:Choice>
        <mc:Fallback xmlns="">
          <p:sp>
            <p:nvSpPr>
              <p:cNvPr id="4" name="TextBox 3"/>
              <p:cNvSpPr txBox="1">
                <a:spLocks noRot="1" noChangeAspect="1" noMove="1" noResize="1" noEditPoints="1" noAdjustHandles="1" noChangeArrowheads="1" noChangeShapeType="1" noTextEdit="1"/>
              </p:cNvSpPr>
              <p:nvPr/>
            </p:nvSpPr>
            <p:spPr>
              <a:xfrm>
                <a:off x="948693" y="3873605"/>
                <a:ext cx="2994538" cy="430887"/>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646445" y="4374919"/>
                <a:ext cx="3333028"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0" i="1" smtClean="0">
                              <a:latin typeface="Cambria Math" charset="0"/>
                            </a:rPr>
                            <m:t>𝑓</m:t>
                          </m:r>
                          <m:d>
                            <m:dPr>
                              <m:ctrlPr>
                                <a:rPr lang="en-US" sz="2800" b="0" i="1" smtClean="0">
                                  <a:latin typeface="Cambria Math" panose="02040503050406030204" pitchFamily="18" charset="0"/>
                                </a:rPr>
                              </m:ctrlPr>
                            </m:dPr>
                            <m:e>
                              <m:r>
                                <a:rPr lang="en-US" sz="2800" b="0" i="1" smtClean="0">
                                  <a:latin typeface="Cambria Math" charset="0"/>
                                </a:rPr>
                                <m:t>𝑡</m:t>
                              </m:r>
                            </m:e>
                            <m:e>
                              <m:r>
                                <a:rPr lang="en-US" sz="2800" b="0" i="1" smtClean="0">
                                  <a:latin typeface="Cambria Math" charset="0"/>
                                </a:rPr>
                                <m:t>𝑎</m:t>
                              </m:r>
                              <m:r>
                                <a:rPr lang="en-US" sz="2800" b="0" i="1" smtClean="0">
                                  <a:latin typeface="Cambria Math" charset="0"/>
                                </a:rPr>
                                <m:t>,</m:t>
                              </m:r>
                              <m:r>
                                <a:rPr lang="en-US" sz="2800" b="0" i="1" smtClean="0">
                                  <a:latin typeface="Cambria Math" charset="0"/>
                                </a:rPr>
                                <m:t>𝑏</m:t>
                              </m:r>
                            </m:e>
                          </m:d>
                          <m:r>
                            <a:rPr lang="en-US" sz="2800" b="0" i="1" smtClean="0">
                              <a:latin typeface="Cambria Math" charset="0"/>
                            </a:rPr>
                            <m:t>=(</m:t>
                          </m:r>
                          <m:r>
                            <a:rPr lang="en-US" sz="2800" b="0" i="1" smtClean="0">
                              <a:latin typeface="Cambria Math" charset="0"/>
                            </a:rPr>
                            <m:t>𝑏</m:t>
                          </m:r>
                          <m:r>
                            <a:rPr lang="en-US" sz="2800" b="0" i="1" smtClean="0">
                              <a:latin typeface="Cambria Math" charset="0"/>
                            </a:rPr>
                            <m:t>+</m:t>
                          </m:r>
                          <m:r>
                            <a:rPr lang="en-US" sz="2800" b="0" i="1" smtClean="0">
                              <a:latin typeface="Cambria Math" charset="0"/>
                            </a:rPr>
                            <m:t>𝑡</m:t>
                          </m:r>
                          <m:r>
                            <a:rPr lang="en-US" sz="2800" b="0" i="1" smtClean="0">
                              <a:latin typeface="Cambria Math" charset="0"/>
                            </a:rPr>
                            <m:t>)</m:t>
                          </m:r>
                        </m:e>
                        <m:sup>
                          <m:r>
                            <a:rPr lang="en-US" sz="2800" b="0" i="1" smtClean="0">
                              <a:latin typeface="Cambria Math" charset="0"/>
                            </a:rPr>
                            <m:t>−</m:t>
                          </m:r>
                          <m:r>
                            <a:rPr lang="en-US" sz="2800" b="0" i="1" smtClean="0">
                              <a:latin typeface="Cambria Math" charset="0"/>
                            </a:rPr>
                            <m:t>𝑎</m:t>
                          </m:r>
                        </m:sup>
                      </m:sSup>
                    </m:oMath>
                  </m:oMathPara>
                </a14:m>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646445" y="4374919"/>
                <a:ext cx="3333028" cy="430887"/>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57450" y="4927975"/>
                <a:ext cx="3808222"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800" i="1" smtClean="0">
                              <a:latin typeface="Cambria Math" panose="02040503050406030204" pitchFamily="18" charset="0"/>
                            </a:rPr>
                          </m:ctrlPr>
                        </m:sSupPr>
                        <m:e>
                          <m:r>
                            <a:rPr lang="en-US" sz="2800" b="0" i="1" smtClean="0">
                              <a:latin typeface="Cambria Math" charset="0"/>
                            </a:rPr>
                            <m:t>𝑓</m:t>
                          </m:r>
                          <m:d>
                            <m:dPr>
                              <m:ctrlPr>
                                <a:rPr lang="en-US" sz="2800" b="0" i="1" smtClean="0">
                                  <a:latin typeface="Cambria Math" panose="02040503050406030204" pitchFamily="18" charset="0"/>
                                </a:rPr>
                              </m:ctrlPr>
                            </m:dPr>
                            <m:e>
                              <m:r>
                                <a:rPr lang="en-US" sz="2800" b="0" i="1" smtClean="0">
                                  <a:latin typeface="Cambria Math" charset="0"/>
                                </a:rPr>
                                <m:t>𝑡</m:t>
                              </m:r>
                            </m:e>
                            <m:e>
                              <m:r>
                                <a:rPr lang="en-US" sz="2800" b="0" i="1" smtClean="0">
                                  <a:latin typeface="Cambria Math" charset="0"/>
                                </a:rPr>
                                <m:t>𝑎</m:t>
                              </m:r>
                              <m:r>
                                <a:rPr lang="en-US" sz="2800" b="0" i="1" smtClean="0">
                                  <a:latin typeface="Cambria Math" charset="0"/>
                                </a:rPr>
                                <m:t>,</m:t>
                              </m:r>
                              <m:r>
                                <a:rPr lang="en-US" sz="2800" b="0" i="1" smtClean="0">
                                  <a:latin typeface="Cambria Math" charset="0"/>
                                </a:rPr>
                                <m:t>𝑏</m:t>
                              </m:r>
                              <m:r>
                                <a:rPr lang="en-US" sz="2800" b="0" i="1" smtClean="0">
                                  <a:latin typeface="Cambria Math" charset="0"/>
                                </a:rPr>
                                <m:t>,</m:t>
                              </m:r>
                              <m:r>
                                <a:rPr lang="en-US" sz="2800" b="0" i="1" smtClean="0">
                                  <a:latin typeface="Cambria Math" charset="0"/>
                                </a:rPr>
                                <m:t>𝑐</m:t>
                              </m:r>
                            </m:e>
                          </m:d>
                          <m:r>
                            <a:rPr lang="en-US" sz="2800" b="0" i="1" smtClean="0">
                              <a:latin typeface="Cambria Math" charset="0"/>
                            </a:rPr>
                            <m:t>=(</m:t>
                          </m:r>
                          <m:r>
                            <a:rPr lang="en-US" sz="2800" b="0" i="1" smtClean="0">
                              <a:latin typeface="Cambria Math" charset="0"/>
                            </a:rPr>
                            <m:t>𝑏</m:t>
                          </m:r>
                          <m:r>
                            <a:rPr lang="en-US" sz="2800" b="0" i="1" smtClean="0">
                              <a:latin typeface="Cambria Math" charset="0"/>
                            </a:rPr>
                            <m:t>+</m:t>
                          </m:r>
                          <m:r>
                            <a:rPr lang="en-US" sz="2800" b="0" i="1" smtClean="0">
                              <a:latin typeface="Cambria Math" charset="0"/>
                            </a:rPr>
                            <m:t>𝑐𝑡</m:t>
                          </m:r>
                          <m:r>
                            <a:rPr lang="en-US" sz="2800" b="0" i="1" smtClean="0">
                              <a:latin typeface="Cambria Math" charset="0"/>
                            </a:rPr>
                            <m:t>)</m:t>
                          </m:r>
                        </m:e>
                        <m:sup>
                          <m:r>
                            <a:rPr lang="en-US" sz="2800" b="0" i="1" smtClean="0">
                              <a:latin typeface="Cambria Math" charset="0"/>
                            </a:rPr>
                            <m:t>−</m:t>
                          </m:r>
                          <m:r>
                            <a:rPr lang="en-US" sz="2800" b="0" i="1" smtClean="0">
                              <a:latin typeface="Cambria Math" charset="0"/>
                            </a:rPr>
                            <m:t>𝑎</m:t>
                          </m:r>
                        </m:sup>
                      </m:sSup>
                    </m:oMath>
                  </m:oMathPara>
                </a14:m>
                <a:endParaRPr lang="en-US" sz="2800" dirty="0"/>
              </a:p>
            </p:txBody>
          </p:sp>
        </mc:Choice>
        <mc:Fallback xmlns="">
          <p:sp>
            <p:nvSpPr>
              <p:cNvPr id="6" name="TextBox 5"/>
              <p:cNvSpPr txBox="1">
                <a:spLocks noRot="1" noChangeAspect="1" noMove="1" noResize="1" noEditPoints="1" noAdjustHandles="1" noChangeArrowheads="1" noChangeShapeType="1" noTextEdit="1"/>
              </p:cNvSpPr>
              <p:nvPr/>
            </p:nvSpPr>
            <p:spPr>
              <a:xfrm>
                <a:off x="357450" y="4927975"/>
                <a:ext cx="3808222" cy="430887"/>
              </a:xfrm>
              <a:prstGeom prst="rect">
                <a:avLst/>
              </a:prstGeom>
              <a:blipFill rotWithShape="0">
                <a:blip r:embed="rId5"/>
                <a:stretch>
                  <a:fillRect/>
                </a:stretch>
              </a:blipFill>
            </p:spPr>
            <p:txBody>
              <a:bodyPr/>
              <a:lstStyle/>
              <a:p>
                <a:r>
                  <a:rPr lang="en-US">
                    <a:noFill/>
                  </a:rPr>
                  <a:t> </a:t>
                </a:r>
              </a:p>
            </p:txBody>
          </p:sp>
        </mc:Fallback>
      </mc:AlternateContent>
      <p:sp>
        <p:nvSpPr>
          <p:cNvPr id="9" name="TextBox 8"/>
          <p:cNvSpPr txBox="1"/>
          <p:nvPr/>
        </p:nvSpPr>
        <p:spPr>
          <a:xfrm>
            <a:off x="7379998" y="3381162"/>
            <a:ext cx="1263534" cy="923330"/>
          </a:xfrm>
          <a:prstGeom prst="rect">
            <a:avLst/>
          </a:prstGeom>
          <a:noFill/>
        </p:spPr>
        <p:txBody>
          <a:bodyPr wrap="square" rtlCol="0">
            <a:spAutoFit/>
          </a:bodyPr>
          <a:lstStyle/>
          <a:p>
            <a:r>
              <a:rPr lang="en-US" dirty="0"/>
              <a:t>M1: Black</a:t>
            </a:r>
          </a:p>
          <a:p>
            <a:r>
              <a:rPr lang="en-US" dirty="0"/>
              <a:t>M2: </a:t>
            </a:r>
            <a:r>
              <a:rPr lang="en-US" dirty="0">
                <a:solidFill>
                  <a:srgbClr val="FF0000"/>
                </a:solidFill>
              </a:rPr>
              <a:t>Red</a:t>
            </a:r>
          </a:p>
          <a:p>
            <a:r>
              <a:rPr lang="en-US" dirty="0"/>
              <a:t>M3: </a:t>
            </a:r>
            <a:r>
              <a:rPr lang="en-US" dirty="0">
                <a:solidFill>
                  <a:schemeClr val="accent3"/>
                </a:solidFill>
              </a:rPr>
              <a:t>Blue</a:t>
            </a:r>
          </a:p>
        </p:txBody>
      </p:sp>
    </p:spTree>
    <p:extLst>
      <p:ext uri="{BB962C8B-B14F-4D97-AF65-F5344CB8AC3E}">
        <p14:creationId xmlns:p14="http://schemas.microsoft.com/office/powerpoint/2010/main" val="8467203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Font typeface="Arial" charset="0"/>
              <a:buChar char="•"/>
            </a:pPr>
            <a:r>
              <a:rPr lang="en-US" dirty="0"/>
              <a:t>The procedure is simple (but the code is a little complex):</a:t>
            </a:r>
          </a:p>
          <a:p>
            <a:pPr marL="914400" lvl="1" indent="-457200">
              <a:buFont typeface="+mj-lt"/>
              <a:buAutoNum type="arabicPeriod"/>
            </a:pPr>
            <a:r>
              <a:rPr lang="en-US" dirty="0"/>
              <a:t>Generate data from some model </a:t>
            </a:r>
            <a:r>
              <a:rPr lang="en-US" dirty="0" err="1"/>
              <a:t>i</a:t>
            </a:r>
            <a:endParaRPr lang="en-US" dirty="0"/>
          </a:p>
          <a:p>
            <a:pPr marL="914400" lvl="1" indent="-457200">
              <a:buFont typeface="+mj-lt"/>
              <a:buAutoNum type="arabicPeriod"/>
            </a:pPr>
            <a:r>
              <a:rPr lang="en-US" dirty="0"/>
              <a:t>Fit Models 1 through M to the generated data</a:t>
            </a:r>
          </a:p>
          <a:p>
            <a:pPr marL="914400" lvl="1" indent="-457200">
              <a:buFont typeface="+mj-lt"/>
              <a:buAutoNum type="arabicPeriod"/>
            </a:pPr>
            <a:r>
              <a:rPr lang="en-US" dirty="0"/>
              <a:t>Assess which of the M models fit best</a:t>
            </a:r>
          </a:p>
          <a:p>
            <a:pPr marL="914400" lvl="1" indent="-457200">
              <a:buFont typeface="+mj-lt"/>
              <a:buAutoNum type="arabicPeriod"/>
            </a:pPr>
            <a:r>
              <a:rPr lang="en-US" dirty="0"/>
              <a:t>Repeat for a different Model j until all M models</a:t>
            </a:r>
          </a:p>
          <a:p>
            <a:pPr marL="342900" indent="-342900">
              <a:buFont typeface="Arial" charset="0"/>
              <a:buChar char="•"/>
            </a:pPr>
            <a:endParaRPr lang="en-US" dirty="0"/>
          </a:p>
          <a:p>
            <a:pPr marL="342900" indent="-342900">
              <a:buFont typeface="Arial" charset="0"/>
              <a:buChar char="•"/>
            </a:pPr>
            <a:r>
              <a:rPr lang="en-US" dirty="0"/>
              <a:t>Repeat many times…</a:t>
            </a:r>
          </a:p>
          <a:p>
            <a:endParaRPr lang="en-US" dirty="0"/>
          </a:p>
        </p:txBody>
      </p:sp>
      <p:sp>
        <p:nvSpPr>
          <p:cNvPr id="4" name="TextBox 3"/>
          <p:cNvSpPr txBox="1"/>
          <p:nvPr/>
        </p:nvSpPr>
        <p:spPr>
          <a:xfrm>
            <a:off x="1028356" y="6198708"/>
            <a:ext cx="6190591" cy="523220"/>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model_recovery.R</a:t>
            </a:r>
            <a:r>
              <a:rPr lang="en-US" sz="2800" dirty="0">
                <a:solidFill>
                  <a:schemeClr val="tx2"/>
                </a:solidFill>
              </a:rPr>
              <a:t>”</a:t>
            </a:r>
          </a:p>
        </p:txBody>
      </p:sp>
      <p:sp>
        <p:nvSpPr>
          <p:cNvPr id="5" name="Title 1"/>
          <p:cNvSpPr>
            <a:spLocks noGrp="1"/>
          </p:cNvSpPr>
          <p:nvPr>
            <p:ph type="title"/>
          </p:nvPr>
        </p:nvSpPr>
        <p:spPr>
          <a:xfrm>
            <a:off x="457200" y="152718"/>
            <a:ext cx="5791200" cy="1371600"/>
          </a:xfrm>
        </p:spPr>
        <p:txBody>
          <a:bodyPr/>
          <a:lstStyle/>
          <a:p>
            <a:r>
              <a:rPr lang="en-US" dirty="0"/>
              <a:t>Simulation study</a:t>
            </a:r>
          </a:p>
        </p:txBody>
      </p:sp>
    </p:spTree>
    <p:extLst>
      <p:ext uri="{BB962C8B-B14F-4D97-AF65-F5344CB8AC3E}">
        <p14:creationId xmlns:p14="http://schemas.microsoft.com/office/powerpoint/2010/main" val="181987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Influential People and Points in time</a:t>
            </a:r>
          </a:p>
        </p:txBody>
      </p:sp>
      <p:sp>
        <p:nvSpPr>
          <p:cNvPr id="3" name="Content Placeholder 2"/>
          <p:cNvSpPr>
            <a:spLocks noGrp="1"/>
          </p:cNvSpPr>
          <p:nvPr>
            <p:ph idx="1"/>
          </p:nvPr>
        </p:nvSpPr>
        <p:spPr>
          <a:xfrm>
            <a:off x="457200" y="1752600"/>
            <a:ext cx="4450801" cy="4373563"/>
          </a:xfrm>
        </p:spPr>
        <p:txBody>
          <a:bodyPr>
            <a:normAutofit/>
          </a:bodyPr>
          <a:lstStyle/>
          <a:p>
            <a:r>
              <a:rPr lang="en-US" dirty="0"/>
              <a:t>Reverend Thomas Bayes</a:t>
            </a:r>
          </a:p>
          <a:p>
            <a:r>
              <a:rPr lang="en-US" dirty="0"/>
              <a:t>Pierre Simon Laplace</a:t>
            </a:r>
          </a:p>
          <a:p>
            <a:r>
              <a:rPr lang="en-US" dirty="0"/>
              <a:t>Pearson, Fisher, </a:t>
            </a:r>
            <a:r>
              <a:rPr lang="en-US" dirty="0" err="1"/>
              <a:t>Neyman</a:t>
            </a:r>
            <a:r>
              <a:rPr lang="en-US" dirty="0"/>
              <a:t>, Wald</a:t>
            </a:r>
          </a:p>
          <a:p>
            <a:r>
              <a:rPr lang="en-US" dirty="0" err="1"/>
              <a:t>Jeffreys</a:t>
            </a:r>
            <a:r>
              <a:rPr lang="en-US" dirty="0"/>
              <a:t>, de </a:t>
            </a:r>
            <a:r>
              <a:rPr lang="en-US" dirty="0" err="1"/>
              <a:t>Finetti</a:t>
            </a:r>
            <a:r>
              <a:rPr lang="en-US" dirty="0"/>
              <a:t>, Good, Savage, Lindley</a:t>
            </a:r>
          </a:p>
          <a:p>
            <a:r>
              <a:rPr lang="en-US" dirty="0"/>
              <a:t>Metropolis algorithm</a:t>
            </a:r>
          </a:p>
          <a:p>
            <a:r>
              <a:rPr lang="en-US" dirty="0"/>
              <a:t>A world divided (over practicality)</a:t>
            </a:r>
          </a:p>
          <a:p>
            <a:r>
              <a:rPr lang="en-US" dirty="0" err="1"/>
              <a:t>Gelfand</a:t>
            </a:r>
            <a:r>
              <a:rPr lang="en-US" dirty="0"/>
              <a:t> and Smith (1990)</a:t>
            </a:r>
          </a:p>
          <a:p>
            <a:r>
              <a:rPr lang="en-US" dirty="0"/>
              <a:t>Today…</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8001" y="2057400"/>
            <a:ext cx="4064000" cy="304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82108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Cross Validation</a:t>
            </a:r>
          </a:p>
        </p:txBody>
      </p:sp>
      <p:sp>
        <p:nvSpPr>
          <p:cNvPr id="3" name="Content Placeholder 2"/>
          <p:cNvSpPr>
            <a:spLocks noGrp="1"/>
          </p:cNvSpPr>
          <p:nvPr>
            <p:ph idx="1"/>
          </p:nvPr>
        </p:nvSpPr>
        <p:spPr>
          <a:prstGeom prst="rect">
            <a:avLst/>
          </a:prstGeom>
        </p:spPr>
        <p:txBody>
          <a:bodyPr/>
          <a:lstStyle/>
          <a:p>
            <a:pPr marL="342900" indent="-342900">
              <a:buFont typeface="Arial"/>
              <a:buChar char="•"/>
            </a:pPr>
            <a:r>
              <a:rPr lang="en-US" dirty="0"/>
              <a:t>The epitome of assessing generalization is through cross validation, where a model is fit to some partition of the data, then used to predict withheld data from the same experiment</a:t>
            </a:r>
          </a:p>
          <a:p>
            <a:pPr marL="342900" indent="-342900">
              <a:buFont typeface="Arial"/>
              <a:buChar char="•"/>
            </a:pPr>
            <a:endParaRPr lang="en-US" dirty="0"/>
          </a:p>
          <a:p>
            <a:pPr marL="342900" indent="-342900">
              <a:buFont typeface="Arial"/>
              <a:buChar char="•"/>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278144435"/>
              </p:ext>
            </p:extLst>
          </p:nvPr>
        </p:nvGraphicFramePr>
        <p:xfrm>
          <a:off x="575731" y="3799525"/>
          <a:ext cx="7975600" cy="2225040"/>
        </p:xfrm>
        <a:graphic>
          <a:graphicData uri="http://schemas.openxmlformats.org/drawingml/2006/table">
            <a:tbl>
              <a:tblPr firstRow="1" bandRow="1">
                <a:tableStyleId>{5C22544A-7EE6-4342-B048-85BDC9FD1C3A}</a:tableStyleId>
              </a:tblPr>
              <a:tblGrid>
                <a:gridCol w="797560">
                  <a:extLst>
                    <a:ext uri="{9D8B030D-6E8A-4147-A177-3AD203B41FA5}">
                      <a16:colId xmlns:a16="http://schemas.microsoft.com/office/drawing/2014/main" val="20000"/>
                    </a:ext>
                  </a:extLst>
                </a:gridCol>
                <a:gridCol w="963507">
                  <a:extLst>
                    <a:ext uri="{9D8B030D-6E8A-4147-A177-3AD203B41FA5}">
                      <a16:colId xmlns:a16="http://schemas.microsoft.com/office/drawing/2014/main" val="20001"/>
                    </a:ext>
                  </a:extLst>
                </a:gridCol>
                <a:gridCol w="631613">
                  <a:extLst>
                    <a:ext uri="{9D8B030D-6E8A-4147-A177-3AD203B41FA5}">
                      <a16:colId xmlns:a16="http://schemas.microsoft.com/office/drawing/2014/main" val="20002"/>
                    </a:ext>
                  </a:extLst>
                </a:gridCol>
                <a:gridCol w="797560">
                  <a:extLst>
                    <a:ext uri="{9D8B030D-6E8A-4147-A177-3AD203B41FA5}">
                      <a16:colId xmlns:a16="http://schemas.microsoft.com/office/drawing/2014/main" val="20003"/>
                    </a:ext>
                  </a:extLst>
                </a:gridCol>
                <a:gridCol w="797560">
                  <a:extLst>
                    <a:ext uri="{9D8B030D-6E8A-4147-A177-3AD203B41FA5}">
                      <a16:colId xmlns:a16="http://schemas.microsoft.com/office/drawing/2014/main" val="20004"/>
                    </a:ext>
                  </a:extLst>
                </a:gridCol>
                <a:gridCol w="797560">
                  <a:extLst>
                    <a:ext uri="{9D8B030D-6E8A-4147-A177-3AD203B41FA5}">
                      <a16:colId xmlns:a16="http://schemas.microsoft.com/office/drawing/2014/main" val="20005"/>
                    </a:ext>
                  </a:extLst>
                </a:gridCol>
                <a:gridCol w="797560">
                  <a:extLst>
                    <a:ext uri="{9D8B030D-6E8A-4147-A177-3AD203B41FA5}">
                      <a16:colId xmlns:a16="http://schemas.microsoft.com/office/drawing/2014/main" val="20006"/>
                    </a:ext>
                  </a:extLst>
                </a:gridCol>
                <a:gridCol w="797560">
                  <a:extLst>
                    <a:ext uri="{9D8B030D-6E8A-4147-A177-3AD203B41FA5}">
                      <a16:colId xmlns:a16="http://schemas.microsoft.com/office/drawing/2014/main" val="20007"/>
                    </a:ext>
                  </a:extLst>
                </a:gridCol>
                <a:gridCol w="797560">
                  <a:extLst>
                    <a:ext uri="{9D8B030D-6E8A-4147-A177-3AD203B41FA5}">
                      <a16:colId xmlns:a16="http://schemas.microsoft.com/office/drawing/2014/main" val="20008"/>
                    </a:ext>
                  </a:extLst>
                </a:gridCol>
                <a:gridCol w="797560">
                  <a:extLst>
                    <a:ext uri="{9D8B030D-6E8A-4147-A177-3AD203B41FA5}">
                      <a16:colId xmlns:a16="http://schemas.microsoft.com/office/drawing/2014/main" val="20009"/>
                    </a:ext>
                  </a:extLst>
                </a:gridCol>
              </a:tblGrid>
              <a:tr h="370840">
                <a:tc>
                  <a:txBody>
                    <a:bodyPr/>
                    <a:lstStyle/>
                    <a:p>
                      <a:r>
                        <a:rPr lang="en-US" dirty="0"/>
                        <a:t>Sub</a:t>
                      </a:r>
                    </a:p>
                  </a:txBody>
                  <a:tcPr/>
                </a:tc>
                <a:tc>
                  <a:txBody>
                    <a:bodyPr/>
                    <a:lstStyle/>
                    <a:p>
                      <a:r>
                        <a:rPr lang="en-US" dirty="0"/>
                        <a:t>Trial 1</a:t>
                      </a:r>
                    </a:p>
                  </a:txBody>
                  <a:tcPr/>
                </a:tc>
                <a:tc>
                  <a:txBody>
                    <a:bodyPr/>
                    <a:lstStyle/>
                    <a:p>
                      <a:r>
                        <a:rPr lang="en-US" dirty="0"/>
                        <a:t>T2</a:t>
                      </a:r>
                    </a:p>
                  </a:txBody>
                  <a:tcPr/>
                </a:tc>
                <a:tc>
                  <a:txBody>
                    <a:bodyPr/>
                    <a:lstStyle/>
                    <a:p>
                      <a:r>
                        <a:rPr lang="en-US" dirty="0"/>
                        <a:t>T3</a:t>
                      </a:r>
                    </a:p>
                  </a:txBody>
                  <a:tcPr/>
                </a:tc>
                <a:tc>
                  <a:txBody>
                    <a:bodyPr/>
                    <a:lstStyle/>
                    <a:p>
                      <a:r>
                        <a:rPr lang="en-US" dirty="0"/>
                        <a:t>T4</a:t>
                      </a:r>
                    </a:p>
                  </a:txBody>
                  <a:tcPr/>
                </a:tc>
                <a:tc>
                  <a:txBody>
                    <a:bodyPr/>
                    <a:lstStyle/>
                    <a:p>
                      <a:r>
                        <a:rPr lang="en-US" dirty="0"/>
                        <a:t>T5</a:t>
                      </a:r>
                    </a:p>
                  </a:txBody>
                  <a:tcPr/>
                </a:tc>
                <a:tc>
                  <a:txBody>
                    <a:bodyPr/>
                    <a:lstStyle/>
                    <a:p>
                      <a:r>
                        <a:rPr lang="en-US" dirty="0"/>
                        <a:t>T6</a:t>
                      </a:r>
                    </a:p>
                  </a:txBody>
                  <a:tcPr/>
                </a:tc>
                <a:tc>
                  <a:txBody>
                    <a:bodyPr/>
                    <a:lstStyle/>
                    <a:p>
                      <a:r>
                        <a:rPr lang="en-US" dirty="0"/>
                        <a:t>T7</a:t>
                      </a:r>
                    </a:p>
                  </a:txBody>
                  <a:tcPr/>
                </a:tc>
                <a:tc>
                  <a:txBody>
                    <a:bodyPr/>
                    <a:lstStyle/>
                    <a:p>
                      <a:r>
                        <a:rPr lang="en-US" dirty="0"/>
                        <a:t>T8</a:t>
                      </a:r>
                    </a:p>
                  </a:txBody>
                  <a:tcPr/>
                </a:tc>
                <a:tc>
                  <a:txBody>
                    <a:bodyPr/>
                    <a:lstStyle/>
                    <a:p>
                      <a:r>
                        <a:rPr lang="en-US" dirty="0"/>
                        <a:t>T9</a:t>
                      </a:r>
                    </a:p>
                  </a:txBody>
                  <a:tcPr/>
                </a:tc>
                <a:extLst>
                  <a:ext uri="{0D108BD9-81ED-4DB2-BD59-A6C34878D82A}">
                    <a16:rowId xmlns:a16="http://schemas.microsoft.com/office/drawing/2014/main" val="10000"/>
                  </a:ext>
                </a:extLst>
              </a:tr>
              <a:tr h="370840">
                <a:tc>
                  <a:txBody>
                    <a:bodyPr/>
                    <a:lstStyle/>
                    <a:p>
                      <a:r>
                        <a:rPr lang="en-US" dirty="0"/>
                        <a:t>1</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r>
                        <a:rPr lang="en-US" dirty="0"/>
                        <a:t>2</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r h="370840">
                <a:tc>
                  <a:txBody>
                    <a:bodyPr/>
                    <a:lstStyle/>
                    <a:p>
                      <a:r>
                        <a:rPr lang="en-US" dirty="0"/>
                        <a:t>3</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370840">
                <a:tc>
                  <a:txBody>
                    <a:bodyPr/>
                    <a:lstStyle/>
                    <a:p>
                      <a:r>
                        <a:rPr lang="en-US" dirty="0"/>
                        <a:t>4</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370840">
                <a:tc>
                  <a:txBody>
                    <a:bodyPr/>
                    <a:lstStyle/>
                    <a:p>
                      <a:r>
                        <a:rPr lang="en-US" dirty="0"/>
                        <a:t>5</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5"/>
                  </a:ext>
                </a:extLst>
              </a:tr>
            </a:tbl>
          </a:graphicData>
        </a:graphic>
      </p:graphicFrame>
      <p:cxnSp>
        <p:nvCxnSpPr>
          <p:cNvPr id="7" name="Straight Connector 6"/>
          <p:cNvCxnSpPr/>
          <p:nvPr/>
        </p:nvCxnSpPr>
        <p:spPr>
          <a:xfrm>
            <a:off x="4538133" y="3200400"/>
            <a:ext cx="0" cy="325120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80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Cross Validation</a:t>
            </a:r>
          </a:p>
        </p:txBody>
      </p:sp>
      <p:sp>
        <p:nvSpPr>
          <p:cNvPr id="3" name="Content Placeholder 2"/>
          <p:cNvSpPr>
            <a:spLocks noGrp="1"/>
          </p:cNvSpPr>
          <p:nvPr>
            <p:ph idx="1"/>
          </p:nvPr>
        </p:nvSpPr>
        <p:spPr>
          <a:prstGeom prst="rect">
            <a:avLst/>
          </a:prstGeom>
        </p:spPr>
        <p:txBody>
          <a:bodyPr/>
          <a:lstStyle/>
          <a:p>
            <a:pPr marL="342900" indent="-342900">
              <a:buFont typeface="Arial"/>
              <a:buChar char="•"/>
            </a:pPr>
            <a:r>
              <a:rPr lang="en-US" dirty="0"/>
              <a:t>The epitome of assessing generalization is through cross validation, where a model is fit to some partition of the data, then used to predict withheld data from the same experiment</a:t>
            </a:r>
          </a:p>
          <a:p>
            <a:pPr marL="342900" indent="-342900">
              <a:buFont typeface="Arial"/>
              <a:buChar char="•"/>
            </a:pPr>
            <a:endParaRPr lang="en-US" dirty="0"/>
          </a:p>
          <a:p>
            <a:pPr marL="342900" indent="-342900">
              <a:buFont typeface="Arial"/>
              <a:buChar char="•"/>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892698274"/>
              </p:ext>
            </p:extLst>
          </p:nvPr>
        </p:nvGraphicFramePr>
        <p:xfrm>
          <a:off x="575731" y="3799525"/>
          <a:ext cx="7975600" cy="2225040"/>
        </p:xfrm>
        <a:graphic>
          <a:graphicData uri="http://schemas.openxmlformats.org/drawingml/2006/table">
            <a:tbl>
              <a:tblPr firstRow="1" bandRow="1">
                <a:tableStyleId>{5C22544A-7EE6-4342-B048-85BDC9FD1C3A}</a:tableStyleId>
              </a:tblPr>
              <a:tblGrid>
                <a:gridCol w="797560">
                  <a:extLst>
                    <a:ext uri="{9D8B030D-6E8A-4147-A177-3AD203B41FA5}">
                      <a16:colId xmlns:a16="http://schemas.microsoft.com/office/drawing/2014/main" val="20000"/>
                    </a:ext>
                  </a:extLst>
                </a:gridCol>
                <a:gridCol w="963507">
                  <a:extLst>
                    <a:ext uri="{9D8B030D-6E8A-4147-A177-3AD203B41FA5}">
                      <a16:colId xmlns:a16="http://schemas.microsoft.com/office/drawing/2014/main" val="20001"/>
                    </a:ext>
                  </a:extLst>
                </a:gridCol>
                <a:gridCol w="631613">
                  <a:extLst>
                    <a:ext uri="{9D8B030D-6E8A-4147-A177-3AD203B41FA5}">
                      <a16:colId xmlns:a16="http://schemas.microsoft.com/office/drawing/2014/main" val="20002"/>
                    </a:ext>
                  </a:extLst>
                </a:gridCol>
                <a:gridCol w="797560">
                  <a:extLst>
                    <a:ext uri="{9D8B030D-6E8A-4147-A177-3AD203B41FA5}">
                      <a16:colId xmlns:a16="http://schemas.microsoft.com/office/drawing/2014/main" val="20003"/>
                    </a:ext>
                  </a:extLst>
                </a:gridCol>
                <a:gridCol w="797560">
                  <a:extLst>
                    <a:ext uri="{9D8B030D-6E8A-4147-A177-3AD203B41FA5}">
                      <a16:colId xmlns:a16="http://schemas.microsoft.com/office/drawing/2014/main" val="20004"/>
                    </a:ext>
                  </a:extLst>
                </a:gridCol>
                <a:gridCol w="797560">
                  <a:extLst>
                    <a:ext uri="{9D8B030D-6E8A-4147-A177-3AD203B41FA5}">
                      <a16:colId xmlns:a16="http://schemas.microsoft.com/office/drawing/2014/main" val="20005"/>
                    </a:ext>
                  </a:extLst>
                </a:gridCol>
                <a:gridCol w="797560">
                  <a:extLst>
                    <a:ext uri="{9D8B030D-6E8A-4147-A177-3AD203B41FA5}">
                      <a16:colId xmlns:a16="http://schemas.microsoft.com/office/drawing/2014/main" val="20006"/>
                    </a:ext>
                  </a:extLst>
                </a:gridCol>
                <a:gridCol w="797560">
                  <a:extLst>
                    <a:ext uri="{9D8B030D-6E8A-4147-A177-3AD203B41FA5}">
                      <a16:colId xmlns:a16="http://schemas.microsoft.com/office/drawing/2014/main" val="20007"/>
                    </a:ext>
                  </a:extLst>
                </a:gridCol>
                <a:gridCol w="797560">
                  <a:extLst>
                    <a:ext uri="{9D8B030D-6E8A-4147-A177-3AD203B41FA5}">
                      <a16:colId xmlns:a16="http://schemas.microsoft.com/office/drawing/2014/main" val="20008"/>
                    </a:ext>
                  </a:extLst>
                </a:gridCol>
                <a:gridCol w="797560">
                  <a:extLst>
                    <a:ext uri="{9D8B030D-6E8A-4147-A177-3AD203B41FA5}">
                      <a16:colId xmlns:a16="http://schemas.microsoft.com/office/drawing/2014/main" val="20009"/>
                    </a:ext>
                  </a:extLst>
                </a:gridCol>
              </a:tblGrid>
              <a:tr h="370840">
                <a:tc>
                  <a:txBody>
                    <a:bodyPr/>
                    <a:lstStyle/>
                    <a:p>
                      <a:r>
                        <a:rPr lang="en-US" dirty="0"/>
                        <a:t>Sub</a:t>
                      </a:r>
                    </a:p>
                  </a:txBody>
                  <a:tcPr/>
                </a:tc>
                <a:tc>
                  <a:txBody>
                    <a:bodyPr/>
                    <a:lstStyle/>
                    <a:p>
                      <a:r>
                        <a:rPr lang="en-US" dirty="0"/>
                        <a:t>Trial 1</a:t>
                      </a:r>
                    </a:p>
                  </a:txBody>
                  <a:tcPr/>
                </a:tc>
                <a:tc>
                  <a:txBody>
                    <a:bodyPr/>
                    <a:lstStyle/>
                    <a:p>
                      <a:r>
                        <a:rPr lang="en-US" dirty="0"/>
                        <a:t>T2</a:t>
                      </a:r>
                    </a:p>
                  </a:txBody>
                  <a:tcPr/>
                </a:tc>
                <a:tc>
                  <a:txBody>
                    <a:bodyPr/>
                    <a:lstStyle/>
                    <a:p>
                      <a:r>
                        <a:rPr lang="en-US" dirty="0"/>
                        <a:t>T3</a:t>
                      </a:r>
                    </a:p>
                  </a:txBody>
                  <a:tcPr/>
                </a:tc>
                <a:tc>
                  <a:txBody>
                    <a:bodyPr/>
                    <a:lstStyle/>
                    <a:p>
                      <a:r>
                        <a:rPr lang="en-US" dirty="0"/>
                        <a:t>T4</a:t>
                      </a:r>
                    </a:p>
                  </a:txBody>
                  <a:tcPr/>
                </a:tc>
                <a:tc>
                  <a:txBody>
                    <a:bodyPr/>
                    <a:lstStyle/>
                    <a:p>
                      <a:r>
                        <a:rPr lang="en-US" dirty="0"/>
                        <a:t>T5</a:t>
                      </a:r>
                    </a:p>
                  </a:txBody>
                  <a:tcPr/>
                </a:tc>
                <a:tc>
                  <a:txBody>
                    <a:bodyPr/>
                    <a:lstStyle/>
                    <a:p>
                      <a:r>
                        <a:rPr lang="en-US" dirty="0"/>
                        <a:t>T6</a:t>
                      </a:r>
                    </a:p>
                  </a:txBody>
                  <a:tcPr/>
                </a:tc>
                <a:tc>
                  <a:txBody>
                    <a:bodyPr/>
                    <a:lstStyle/>
                    <a:p>
                      <a:r>
                        <a:rPr lang="en-US" dirty="0"/>
                        <a:t>T7</a:t>
                      </a:r>
                    </a:p>
                  </a:txBody>
                  <a:tcPr/>
                </a:tc>
                <a:tc>
                  <a:txBody>
                    <a:bodyPr/>
                    <a:lstStyle/>
                    <a:p>
                      <a:r>
                        <a:rPr lang="en-US" dirty="0"/>
                        <a:t>T8</a:t>
                      </a:r>
                    </a:p>
                  </a:txBody>
                  <a:tcPr/>
                </a:tc>
                <a:tc>
                  <a:txBody>
                    <a:bodyPr/>
                    <a:lstStyle/>
                    <a:p>
                      <a:r>
                        <a:rPr lang="en-US" dirty="0"/>
                        <a:t>T9</a:t>
                      </a:r>
                    </a:p>
                  </a:txBody>
                  <a:tcPr/>
                </a:tc>
                <a:extLst>
                  <a:ext uri="{0D108BD9-81ED-4DB2-BD59-A6C34878D82A}">
                    <a16:rowId xmlns:a16="http://schemas.microsoft.com/office/drawing/2014/main" val="10000"/>
                  </a:ext>
                </a:extLst>
              </a:tr>
              <a:tr h="370840">
                <a:tc>
                  <a:txBody>
                    <a:bodyPr/>
                    <a:lstStyle/>
                    <a:p>
                      <a:r>
                        <a:rPr lang="en-US" dirty="0"/>
                        <a:t>1</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r>
                        <a:rPr lang="en-US" dirty="0"/>
                        <a:t>2</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r h="370840">
                <a:tc>
                  <a:txBody>
                    <a:bodyPr/>
                    <a:lstStyle/>
                    <a:p>
                      <a:r>
                        <a:rPr lang="en-US" dirty="0"/>
                        <a:t>3</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370840">
                <a:tc>
                  <a:txBody>
                    <a:bodyPr/>
                    <a:lstStyle/>
                    <a:p>
                      <a:r>
                        <a:rPr lang="en-US" dirty="0"/>
                        <a:t>4</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370840">
                <a:tc>
                  <a:txBody>
                    <a:bodyPr/>
                    <a:lstStyle/>
                    <a:p>
                      <a:r>
                        <a:rPr lang="en-US" dirty="0"/>
                        <a:t>5</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5"/>
                  </a:ext>
                </a:extLst>
              </a:tr>
            </a:tbl>
          </a:graphicData>
        </a:graphic>
      </p:graphicFrame>
      <p:cxnSp>
        <p:nvCxnSpPr>
          <p:cNvPr id="8" name="Straight Connector 7"/>
          <p:cNvCxnSpPr/>
          <p:nvPr/>
        </p:nvCxnSpPr>
        <p:spPr>
          <a:xfrm>
            <a:off x="220133" y="5266267"/>
            <a:ext cx="8636000" cy="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2387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Leave one out</a:t>
            </a:r>
            <a:br>
              <a:rPr lang="en-US" dirty="0"/>
            </a:br>
            <a:r>
              <a:rPr lang="en-US" dirty="0"/>
              <a:t>Cross Validation</a:t>
            </a:r>
          </a:p>
        </p:txBody>
      </p:sp>
      <p:sp>
        <p:nvSpPr>
          <p:cNvPr id="3" name="Content Placeholder 2"/>
          <p:cNvSpPr>
            <a:spLocks noGrp="1"/>
          </p:cNvSpPr>
          <p:nvPr>
            <p:ph idx="1"/>
          </p:nvPr>
        </p:nvSpPr>
        <p:spPr>
          <a:prstGeom prst="rect">
            <a:avLst/>
          </a:prstGeom>
        </p:spPr>
        <p:txBody>
          <a:bodyPr/>
          <a:lstStyle/>
          <a:p>
            <a:pPr marL="342900" indent="-342900">
              <a:buFont typeface="Arial"/>
              <a:buChar char="•"/>
            </a:pPr>
            <a:r>
              <a:rPr lang="en-US" dirty="0"/>
              <a:t>You can also loop through subject by subject, or even trial by trial, fit the data to the observed partition, make predictions about the withheld partition, and evaluate</a:t>
            </a:r>
          </a:p>
          <a:p>
            <a:pPr marL="342900" indent="-342900">
              <a:buFont typeface="Arial"/>
              <a:buChar char="•"/>
            </a:pPr>
            <a:endParaRPr lang="en-US" dirty="0"/>
          </a:p>
          <a:p>
            <a:pPr marL="342900" indent="-342900">
              <a:buFont typeface="Arial"/>
              <a:buChar char="•"/>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101214845"/>
              </p:ext>
            </p:extLst>
          </p:nvPr>
        </p:nvGraphicFramePr>
        <p:xfrm>
          <a:off x="575731" y="3799525"/>
          <a:ext cx="7975600" cy="2225040"/>
        </p:xfrm>
        <a:graphic>
          <a:graphicData uri="http://schemas.openxmlformats.org/drawingml/2006/table">
            <a:tbl>
              <a:tblPr firstRow="1" bandRow="1">
                <a:tableStyleId>{5C22544A-7EE6-4342-B048-85BDC9FD1C3A}</a:tableStyleId>
              </a:tblPr>
              <a:tblGrid>
                <a:gridCol w="797560">
                  <a:extLst>
                    <a:ext uri="{9D8B030D-6E8A-4147-A177-3AD203B41FA5}">
                      <a16:colId xmlns:a16="http://schemas.microsoft.com/office/drawing/2014/main" val="20000"/>
                    </a:ext>
                  </a:extLst>
                </a:gridCol>
                <a:gridCol w="963507">
                  <a:extLst>
                    <a:ext uri="{9D8B030D-6E8A-4147-A177-3AD203B41FA5}">
                      <a16:colId xmlns:a16="http://schemas.microsoft.com/office/drawing/2014/main" val="20001"/>
                    </a:ext>
                  </a:extLst>
                </a:gridCol>
                <a:gridCol w="631613">
                  <a:extLst>
                    <a:ext uri="{9D8B030D-6E8A-4147-A177-3AD203B41FA5}">
                      <a16:colId xmlns:a16="http://schemas.microsoft.com/office/drawing/2014/main" val="20002"/>
                    </a:ext>
                  </a:extLst>
                </a:gridCol>
                <a:gridCol w="797560">
                  <a:extLst>
                    <a:ext uri="{9D8B030D-6E8A-4147-A177-3AD203B41FA5}">
                      <a16:colId xmlns:a16="http://schemas.microsoft.com/office/drawing/2014/main" val="20003"/>
                    </a:ext>
                  </a:extLst>
                </a:gridCol>
                <a:gridCol w="797560">
                  <a:extLst>
                    <a:ext uri="{9D8B030D-6E8A-4147-A177-3AD203B41FA5}">
                      <a16:colId xmlns:a16="http://schemas.microsoft.com/office/drawing/2014/main" val="20004"/>
                    </a:ext>
                  </a:extLst>
                </a:gridCol>
                <a:gridCol w="797560">
                  <a:extLst>
                    <a:ext uri="{9D8B030D-6E8A-4147-A177-3AD203B41FA5}">
                      <a16:colId xmlns:a16="http://schemas.microsoft.com/office/drawing/2014/main" val="20005"/>
                    </a:ext>
                  </a:extLst>
                </a:gridCol>
                <a:gridCol w="797560">
                  <a:extLst>
                    <a:ext uri="{9D8B030D-6E8A-4147-A177-3AD203B41FA5}">
                      <a16:colId xmlns:a16="http://schemas.microsoft.com/office/drawing/2014/main" val="20006"/>
                    </a:ext>
                  </a:extLst>
                </a:gridCol>
                <a:gridCol w="797560">
                  <a:extLst>
                    <a:ext uri="{9D8B030D-6E8A-4147-A177-3AD203B41FA5}">
                      <a16:colId xmlns:a16="http://schemas.microsoft.com/office/drawing/2014/main" val="20007"/>
                    </a:ext>
                  </a:extLst>
                </a:gridCol>
                <a:gridCol w="797560">
                  <a:extLst>
                    <a:ext uri="{9D8B030D-6E8A-4147-A177-3AD203B41FA5}">
                      <a16:colId xmlns:a16="http://schemas.microsoft.com/office/drawing/2014/main" val="20008"/>
                    </a:ext>
                  </a:extLst>
                </a:gridCol>
                <a:gridCol w="797560">
                  <a:extLst>
                    <a:ext uri="{9D8B030D-6E8A-4147-A177-3AD203B41FA5}">
                      <a16:colId xmlns:a16="http://schemas.microsoft.com/office/drawing/2014/main" val="20009"/>
                    </a:ext>
                  </a:extLst>
                </a:gridCol>
              </a:tblGrid>
              <a:tr h="370840">
                <a:tc>
                  <a:txBody>
                    <a:bodyPr/>
                    <a:lstStyle/>
                    <a:p>
                      <a:r>
                        <a:rPr lang="en-US" dirty="0"/>
                        <a:t>Sub</a:t>
                      </a:r>
                    </a:p>
                  </a:txBody>
                  <a:tcPr/>
                </a:tc>
                <a:tc>
                  <a:txBody>
                    <a:bodyPr/>
                    <a:lstStyle/>
                    <a:p>
                      <a:r>
                        <a:rPr lang="en-US" dirty="0"/>
                        <a:t>Trial 1</a:t>
                      </a:r>
                    </a:p>
                  </a:txBody>
                  <a:tcPr/>
                </a:tc>
                <a:tc>
                  <a:txBody>
                    <a:bodyPr/>
                    <a:lstStyle/>
                    <a:p>
                      <a:r>
                        <a:rPr lang="en-US" dirty="0"/>
                        <a:t>T2</a:t>
                      </a:r>
                    </a:p>
                  </a:txBody>
                  <a:tcPr/>
                </a:tc>
                <a:tc>
                  <a:txBody>
                    <a:bodyPr/>
                    <a:lstStyle/>
                    <a:p>
                      <a:r>
                        <a:rPr lang="en-US" dirty="0"/>
                        <a:t>T3</a:t>
                      </a:r>
                    </a:p>
                  </a:txBody>
                  <a:tcPr/>
                </a:tc>
                <a:tc>
                  <a:txBody>
                    <a:bodyPr/>
                    <a:lstStyle/>
                    <a:p>
                      <a:r>
                        <a:rPr lang="en-US" dirty="0"/>
                        <a:t>T4</a:t>
                      </a:r>
                    </a:p>
                  </a:txBody>
                  <a:tcPr/>
                </a:tc>
                <a:tc>
                  <a:txBody>
                    <a:bodyPr/>
                    <a:lstStyle/>
                    <a:p>
                      <a:r>
                        <a:rPr lang="en-US" dirty="0"/>
                        <a:t>T5</a:t>
                      </a:r>
                    </a:p>
                  </a:txBody>
                  <a:tcPr/>
                </a:tc>
                <a:tc>
                  <a:txBody>
                    <a:bodyPr/>
                    <a:lstStyle/>
                    <a:p>
                      <a:r>
                        <a:rPr lang="en-US" dirty="0"/>
                        <a:t>T6</a:t>
                      </a:r>
                    </a:p>
                  </a:txBody>
                  <a:tcPr/>
                </a:tc>
                <a:tc>
                  <a:txBody>
                    <a:bodyPr/>
                    <a:lstStyle/>
                    <a:p>
                      <a:r>
                        <a:rPr lang="en-US" dirty="0"/>
                        <a:t>T7</a:t>
                      </a:r>
                    </a:p>
                  </a:txBody>
                  <a:tcPr/>
                </a:tc>
                <a:tc>
                  <a:txBody>
                    <a:bodyPr/>
                    <a:lstStyle/>
                    <a:p>
                      <a:r>
                        <a:rPr lang="en-US" dirty="0"/>
                        <a:t>T8</a:t>
                      </a:r>
                    </a:p>
                  </a:txBody>
                  <a:tcPr/>
                </a:tc>
                <a:tc>
                  <a:txBody>
                    <a:bodyPr/>
                    <a:lstStyle/>
                    <a:p>
                      <a:r>
                        <a:rPr lang="en-US" dirty="0"/>
                        <a:t>T9</a:t>
                      </a:r>
                    </a:p>
                  </a:txBody>
                  <a:tcPr/>
                </a:tc>
                <a:extLst>
                  <a:ext uri="{0D108BD9-81ED-4DB2-BD59-A6C34878D82A}">
                    <a16:rowId xmlns:a16="http://schemas.microsoft.com/office/drawing/2014/main" val="10000"/>
                  </a:ext>
                </a:extLst>
              </a:tr>
              <a:tr h="370840">
                <a:tc>
                  <a:txBody>
                    <a:bodyPr/>
                    <a:lstStyle/>
                    <a:p>
                      <a:r>
                        <a:rPr lang="en-US" dirty="0"/>
                        <a:t>1</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r>
                        <a:rPr lang="en-US" dirty="0"/>
                        <a:t>2</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r h="370840">
                <a:tc>
                  <a:txBody>
                    <a:bodyPr/>
                    <a:lstStyle/>
                    <a:p>
                      <a:r>
                        <a:rPr lang="en-US" dirty="0"/>
                        <a:t>3</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370840">
                <a:tc>
                  <a:txBody>
                    <a:bodyPr/>
                    <a:lstStyle/>
                    <a:p>
                      <a:r>
                        <a:rPr lang="en-US" dirty="0"/>
                        <a:t>4</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370840">
                <a:tc>
                  <a:txBody>
                    <a:bodyPr/>
                    <a:lstStyle/>
                    <a:p>
                      <a:r>
                        <a:rPr lang="en-US" dirty="0"/>
                        <a:t>5</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5"/>
                  </a:ext>
                </a:extLst>
              </a:tr>
            </a:tbl>
          </a:graphicData>
        </a:graphic>
      </p:graphicFrame>
      <p:sp>
        <p:nvSpPr>
          <p:cNvPr id="4" name="Rectangle 3"/>
          <p:cNvSpPr/>
          <p:nvPr/>
        </p:nvSpPr>
        <p:spPr>
          <a:xfrm>
            <a:off x="457200" y="4165600"/>
            <a:ext cx="8365067" cy="372533"/>
          </a:xfrm>
          <a:prstGeom prst="rect">
            <a:avLst/>
          </a:prstGeom>
          <a:noFill/>
          <a:ln w="6350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22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Leave one out</a:t>
            </a:r>
            <a:br>
              <a:rPr lang="en-US" dirty="0"/>
            </a:br>
            <a:r>
              <a:rPr lang="en-US" dirty="0"/>
              <a:t>Cross Validation</a:t>
            </a:r>
          </a:p>
        </p:txBody>
      </p:sp>
      <p:sp>
        <p:nvSpPr>
          <p:cNvPr id="3" name="Content Placeholder 2"/>
          <p:cNvSpPr>
            <a:spLocks noGrp="1"/>
          </p:cNvSpPr>
          <p:nvPr>
            <p:ph idx="1"/>
          </p:nvPr>
        </p:nvSpPr>
        <p:spPr>
          <a:prstGeom prst="rect">
            <a:avLst/>
          </a:prstGeom>
        </p:spPr>
        <p:txBody>
          <a:bodyPr/>
          <a:lstStyle/>
          <a:p>
            <a:pPr marL="342900" indent="-342900">
              <a:buFont typeface="Arial"/>
              <a:buChar char="•"/>
            </a:pPr>
            <a:r>
              <a:rPr lang="en-US" dirty="0"/>
              <a:t>You can also loop through subject by subject, or even trial by trial, fit the data to the observed partition, make predictions about the withheld partition, and evaluate</a:t>
            </a:r>
          </a:p>
          <a:p>
            <a:pPr marL="342900" indent="-342900">
              <a:buFont typeface="Arial"/>
              <a:buChar char="•"/>
            </a:pPr>
            <a:endParaRPr lang="en-US" dirty="0"/>
          </a:p>
          <a:p>
            <a:pPr marL="342900" indent="-342900">
              <a:buFont typeface="Arial"/>
              <a:buChar char="•"/>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23816966"/>
              </p:ext>
            </p:extLst>
          </p:nvPr>
        </p:nvGraphicFramePr>
        <p:xfrm>
          <a:off x="575731" y="3799525"/>
          <a:ext cx="7975600" cy="2225040"/>
        </p:xfrm>
        <a:graphic>
          <a:graphicData uri="http://schemas.openxmlformats.org/drawingml/2006/table">
            <a:tbl>
              <a:tblPr firstRow="1" bandRow="1">
                <a:tableStyleId>{5C22544A-7EE6-4342-B048-85BDC9FD1C3A}</a:tableStyleId>
              </a:tblPr>
              <a:tblGrid>
                <a:gridCol w="797560">
                  <a:extLst>
                    <a:ext uri="{9D8B030D-6E8A-4147-A177-3AD203B41FA5}">
                      <a16:colId xmlns:a16="http://schemas.microsoft.com/office/drawing/2014/main" val="20000"/>
                    </a:ext>
                  </a:extLst>
                </a:gridCol>
                <a:gridCol w="963507">
                  <a:extLst>
                    <a:ext uri="{9D8B030D-6E8A-4147-A177-3AD203B41FA5}">
                      <a16:colId xmlns:a16="http://schemas.microsoft.com/office/drawing/2014/main" val="20001"/>
                    </a:ext>
                  </a:extLst>
                </a:gridCol>
                <a:gridCol w="631613">
                  <a:extLst>
                    <a:ext uri="{9D8B030D-6E8A-4147-A177-3AD203B41FA5}">
                      <a16:colId xmlns:a16="http://schemas.microsoft.com/office/drawing/2014/main" val="20002"/>
                    </a:ext>
                  </a:extLst>
                </a:gridCol>
                <a:gridCol w="797560">
                  <a:extLst>
                    <a:ext uri="{9D8B030D-6E8A-4147-A177-3AD203B41FA5}">
                      <a16:colId xmlns:a16="http://schemas.microsoft.com/office/drawing/2014/main" val="20003"/>
                    </a:ext>
                  </a:extLst>
                </a:gridCol>
                <a:gridCol w="797560">
                  <a:extLst>
                    <a:ext uri="{9D8B030D-6E8A-4147-A177-3AD203B41FA5}">
                      <a16:colId xmlns:a16="http://schemas.microsoft.com/office/drawing/2014/main" val="20004"/>
                    </a:ext>
                  </a:extLst>
                </a:gridCol>
                <a:gridCol w="797560">
                  <a:extLst>
                    <a:ext uri="{9D8B030D-6E8A-4147-A177-3AD203B41FA5}">
                      <a16:colId xmlns:a16="http://schemas.microsoft.com/office/drawing/2014/main" val="20005"/>
                    </a:ext>
                  </a:extLst>
                </a:gridCol>
                <a:gridCol w="797560">
                  <a:extLst>
                    <a:ext uri="{9D8B030D-6E8A-4147-A177-3AD203B41FA5}">
                      <a16:colId xmlns:a16="http://schemas.microsoft.com/office/drawing/2014/main" val="20006"/>
                    </a:ext>
                  </a:extLst>
                </a:gridCol>
                <a:gridCol w="797560">
                  <a:extLst>
                    <a:ext uri="{9D8B030D-6E8A-4147-A177-3AD203B41FA5}">
                      <a16:colId xmlns:a16="http://schemas.microsoft.com/office/drawing/2014/main" val="20007"/>
                    </a:ext>
                  </a:extLst>
                </a:gridCol>
                <a:gridCol w="797560">
                  <a:extLst>
                    <a:ext uri="{9D8B030D-6E8A-4147-A177-3AD203B41FA5}">
                      <a16:colId xmlns:a16="http://schemas.microsoft.com/office/drawing/2014/main" val="20008"/>
                    </a:ext>
                  </a:extLst>
                </a:gridCol>
                <a:gridCol w="797560">
                  <a:extLst>
                    <a:ext uri="{9D8B030D-6E8A-4147-A177-3AD203B41FA5}">
                      <a16:colId xmlns:a16="http://schemas.microsoft.com/office/drawing/2014/main" val="20009"/>
                    </a:ext>
                  </a:extLst>
                </a:gridCol>
              </a:tblGrid>
              <a:tr h="370840">
                <a:tc>
                  <a:txBody>
                    <a:bodyPr/>
                    <a:lstStyle/>
                    <a:p>
                      <a:r>
                        <a:rPr lang="en-US" dirty="0"/>
                        <a:t>Sub</a:t>
                      </a:r>
                    </a:p>
                  </a:txBody>
                  <a:tcPr/>
                </a:tc>
                <a:tc>
                  <a:txBody>
                    <a:bodyPr/>
                    <a:lstStyle/>
                    <a:p>
                      <a:r>
                        <a:rPr lang="en-US" dirty="0"/>
                        <a:t>Trial 1</a:t>
                      </a:r>
                    </a:p>
                  </a:txBody>
                  <a:tcPr/>
                </a:tc>
                <a:tc>
                  <a:txBody>
                    <a:bodyPr/>
                    <a:lstStyle/>
                    <a:p>
                      <a:r>
                        <a:rPr lang="en-US" dirty="0"/>
                        <a:t>T2</a:t>
                      </a:r>
                    </a:p>
                  </a:txBody>
                  <a:tcPr/>
                </a:tc>
                <a:tc>
                  <a:txBody>
                    <a:bodyPr/>
                    <a:lstStyle/>
                    <a:p>
                      <a:r>
                        <a:rPr lang="en-US" dirty="0"/>
                        <a:t>T3</a:t>
                      </a:r>
                    </a:p>
                  </a:txBody>
                  <a:tcPr/>
                </a:tc>
                <a:tc>
                  <a:txBody>
                    <a:bodyPr/>
                    <a:lstStyle/>
                    <a:p>
                      <a:r>
                        <a:rPr lang="en-US" dirty="0"/>
                        <a:t>T4</a:t>
                      </a:r>
                    </a:p>
                  </a:txBody>
                  <a:tcPr/>
                </a:tc>
                <a:tc>
                  <a:txBody>
                    <a:bodyPr/>
                    <a:lstStyle/>
                    <a:p>
                      <a:r>
                        <a:rPr lang="en-US" dirty="0"/>
                        <a:t>T5</a:t>
                      </a:r>
                    </a:p>
                  </a:txBody>
                  <a:tcPr/>
                </a:tc>
                <a:tc>
                  <a:txBody>
                    <a:bodyPr/>
                    <a:lstStyle/>
                    <a:p>
                      <a:r>
                        <a:rPr lang="en-US" dirty="0"/>
                        <a:t>T6</a:t>
                      </a:r>
                    </a:p>
                  </a:txBody>
                  <a:tcPr/>
                </a:tc>
                <a:tc>
                  <a:txBody>
                    <a:bodyPr/>
                    <a:lstStyle/>
                    <a:p>
                      <a:r>
                        <a:rPr lang="en-US" dirty="0"/>
                        <a:t>T7</a:t>
                      </a:r>
                    </a:p>
                  </a:txBody>
                  <a:tcPr/>
                </a:tc>
                <a:tc>
                  <a:txBody>
                    <a:bodyPr/>
                    <a:lstStyle/>
                    <a:p>
                      <a:r>
                        <a:rPr lang="en-US" dirty="0"/>
                        <a:t>T8</a:t>
                      </a:r>
                    </a:p>
                  </a:txBody>
                  <a:tcPr/>
                </a:tc>
                <a:tc>
                  <a:txBody>
                    <a:bodyPr/>
                    <a:lstStyle/>
                    <a:p>
                      <a:r>
                        <a:rPr lang="en-US" dirty="0"/>
                        <a:t>T9</a:t>
                      </a:r>
                    </a:p>
                  </a:txBody>
                  <a:tcPr/>
                </a:tc>
                <a:extLst>
                  <a:ext uri="{0D108BD9-81ED-4DB2-BD59-A6C34878D82A}">
                    <a16:rowId xmlns:a16="http://schemas.microsoft.com/office/drawing/2014/main" val="10000"/>
                  </a:ext>
                </a:extLst>
              </a:tr>
              <a:tr h="370840">
                <a:tc>
                  <a:txBody>
                    <a:bodyPr/>
                    <a:lstStyle/>
                    <a:p>
                      <a:r>
                        <a:rPr lang="en-US" dirty="0"/>
                        <a:t>1</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r>
                        <a:rPr lang="en-US" dirty="0"/>
                        <a:t>2</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r h="370840">
                <a:tc>
                  <a:txBody>
                    <a:bodyPr/>
                    <a:lstStyle/>
                    <a:p>
                      <a:r>
                        <a:rPr lang="en-US" dirty="0"/>
                        <a:t>3</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370840">
                <a:tc>
                  <a:txBody>
                    <a:bodyPr/>
                    <a:lstStyle/>
                    <a:p>
                      <a:r>
                        <a:rPr lang="en-US" dirty="0"/>
                        <a:t>4</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370840">
                <a:tc>
                  <a:txBody>
                    <a:bodyPr/>
                    <a:lstStyle/>
                    <a:p>
                      <a:r>
                        <a:rPr lang="en-US" dirty="0"/>
                        <a:t>5</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5"/>
                  </a:ext>
                </a:extLst>
              </a:tr>
            </a:tbl>
          </a:graphicData>
        </a:graphic>
      </p:graphicFrame>
      <p:sp>
        <p:nvSpPr>
          <p:cNvPr id="6" name="Rectangle 5"/>
          <p:cNvSpPr/>
          <p:nvPr/>
        </p:nvSpPr>
        <p:spPr>
          <a:xfrm>
            <a:off x="457200" y="4538126"/>
            <a:ext cx="8365067" cy="372533"/>
          </a:xfrm>
          <a:prstGeom prst="rect">
            <a:avLst/>
          </a:prstGeom>
          <a:noFill/>
          <a:ln w="6350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4282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Leave one out</a:t>
            </a:r>
            <a:br>
              <a:rPr lang="en-US" dirty="0"/>
            </a:br>
            <a:r>
              <a:rPr lang="en-US" dirty="0"/>
              <a:t>Cross Validation</a:t>
            </a:r>
          </a:p>
        </p:txBody>
      </p:sp>
      <p:sp>
        <p:nvSpPr>
          <p:cNvPr id="3" name="Content Placeholder 2"/>
          <p:cNvSpPr>
            <a:spLocks noGrp="1"/>
          </p:cNvSpPr>
          <p:nvPr>
            <p:ph idx="1"/>
          </p:nvPr>
        </p:nvSpPr>
        <p:spPr>
          <a:prstGeom prst="rect">
            <a:avLst/>
          </a:prstGeom>
        </p:spPr>
        <p:txBody>
          <a:bodyPr/>
          <a:lstStyle/>
          <a:p>
            <a:pPr marL="342900" indent="-342900">
              <a:buFont typeface="Arial"/>
              <a:buChar char="•"/>
            </a:pPr>
            <a:r>
              <a:rPr lang="en-US" dirty="0"/>
              <a:t>You can also loop through subject by subject, or even trial by trial, fit the data to the observed partition, make predictions about the withheld partition, and evaluate</a:t>
            </a:r>
          </a:p>
          <a:p>
            <a:pPr marL="342900" indent="-342900">
              <a:buFont typeface="Arial"/>
              <a:buChar char="•"/>
            </a:pPr>
            <a:endParaRPr lang="en-US" dirty="0"/>
          </a:p>
          <a:p>
            <a:pPr marL="342900" indent="-342900">
              <a:buFont typeface="Arial"/>
              <a:buChar char="•"/>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862314795"/>
              </p:ext>
            </p:extLst>
          </p:nvPr>
        </p:nvGraphicFramePr>
        <p:xfrm>
          <a:off x="575731" y="3799525"/>
          <a:ext cx="7975600" cy="2225040"/>
        </p:xfrm>
        <a:graphic>
          <a:graphicData uri="http://schemas.openxmlformats.org/drawingml/2006/table">
            <a:tbl>
              <a:tblPr firstRow="1" bandRow="1">
                <a:tableStyleId>{5C22544A-7EE6-4342-B048-85BDC9FD1C3A}</a:tableStyleId>
              </a:tblPr>
              <a:tblGrid>
                <a:gridCol w="797560">
                  <a:extLst>
                    <a:ext uri="{9D8B030D-6E8A-4147-A177-3AD203B41FA5}">
                      <a16:colId xmlns:a16="http://schemas.microsoft.com/office/drawing/2014/main" val="20000"/>
                    </a:ext>
                  </a:extLst>
                </a:gridCol>
                <a:gridCol w="963507">
                  <a:extLst>
                    <a:ext uri="{9D8B030D-6E8A-4147-A177-3AD203B41FA5}">
                      <a16:colId xmlns:a16="http://schemas.microsoft.com/office/drawing/2014/main" val="20001"/>
                    </a:ext>
                  </a:extLst>
                </a:gridCol>
                <a:gridCol w="631613">
                  <a:extLst>
                    <a:ext uri="{9D8B030D-6E8A-4147-A177-3AD203B41FA5}">
                      <a16:colId xmlns:a16="http://schemas.microsoft.com/office/drawing/2014/main" val="20002"/>
                    </a:ext>
                  </a:extLst>
                </a:gridCol>
                <a:gridCol w="797560">
                  <a:extLst>
                    <a:ext uri="{9D8B030D-6E8A-4147-A177-3AD203B41FA5}">
                      <a16:colId xmlns:a16="http://schemas.microsoft.com/office/drawing/2014/main" val="20003"/>
                    </a:ext>
                  </a:extLst>
                </a:gridCol>
                <a:gridCol w="797560">
                  <a:extLst>
                    <a:ext uri="{9D8B030D-6E8A-4147-A177-3AD203B41FA5}">
                      <a16:colId xmlns:a16="http://schemas.microsoft.com/office/drawing/2014/main" val="20004"/>
                    </a:ext>
                  </a:extLst>
                </a:gridCol>
                <a:gridCol w="797560">
                  <a:extLst>
                    <a:ext uri="{9D8B030D-6E8A-4147-A177-3AD203B41FA5}">
                      <a16:colId xmlns:a16="http://schemas.microsoft.com/office/drawing/2014/main" val="20005"/>
                    </a:ext>
                  </a:extLst>
                </a:gridCol>
                <a:gridCol w="797560">
                  <a:extLst>
                    <a:ext uri="{9D8B030D-6E8A-4147-A177-3AD203B41FA5}">
                      <a16:colId xmlns:a16="http://schemas.microsoft.com/office/drawing/2014/main" val="20006"/>
                    </a:ext>
                  </a:extLst>
                </a:gridCol>
                <a:gridCol w="797560">
                  <a:extLst>
                    <a:ext uri="{9D8B030D-6E8A-4147-A177-3AD203B41FA5}">
                      <a16:colId xmlns:a16="http://schemas.microsoft.com/office/drawing/2014/main" val="20007"/>
                    </a:ext>
                  </a:extLst>
                </a:gridCol>
                <a:gridCol w="797560">
                  <a:extLst>
                    <a:ext uri="{9D8B030D-6E8A-4147-A177-3AD203B41FA5}">
                      <a16:colId xmlns:a16="http://schemas.microsoft.com/office/drawing/2014/main" val="20008"/>
                    </a:ext>
                  </a:extLst>
                </a:gridCol>
                <a:gridCol w="797560">
                  <a:extLst>
                    <a:ext uri="{9D8B030D-6E8A-4147-A177-3AD203B41FA5}">
                      <a16:colId xmlns:a16="http://schemas.microsoft.com/office/drawing/2014/main" val="20009"/>
                    </a:ext>
                  </a:extLst>
                </a:gridCol>
              </a:tblGrid>
              <a:tr h="370840">
                <a:tc>
                  <a:txBody>
                    <a:bodyPr/>
                    <a:lstStyle/>
                    <a:p>
                      <a:r>
                        <a:rPr lang="en-US" dirty="0"/>
                        <a:t>Sub</a:t>
                      </a:r>
                    </a:p>
                  </a:txBody>
                  <a:tcPr/>
                </a:tc>
                <a:tc>
                  <a:txBody>
                    <a:bodyPr/>
                    <a:lstStyle/>
                    <a:p>
                      <a:r>
                        <a:rPr lang="en-US" dirty="0"/>
                        <a:t>Trial 1</a:t>
                      </a:r>
                    </a:p>
                  </a:txBody>
                  <a:tcPr/>
                </a:tc>
                <a:tc>
                  <a:txBody>
                    <a:bodyPr/>
                    <a:lstStyle/>
                    <a:p>
                      <a:r>
                        <a:rPr lang="en-US" dirty="0"/>
                        <a:t>T2</a:t>
                      </a:r>
                    </a:p>
                  </a:txBody>
                  <a:tcPr/>
                </a:tc>
                <a:tc>
                  <a:txBody>
                    <a:bodyPr/>
                    <a:lstStyle/>
                    <a:p>
                      <a:r>
                        <a:rPr lang="en-US" dirty="0"/>
                        <a:t>T3</a:t>
                      </a:r>
                    </a:p>
                  </a:txBody>
                  <a:tcPr/>
                </a:tc>
                <a:tc>
                  <a:txBody>
                    <a:bodyPr/>
                    <a:lstStyle/>
                    <a:p>
                      <a:r>
                        <a:rPr lang="en-US" dirty="0"/>
                        <a:t>T4</a:t>
                      </a:r>
                    </a:p>
                  </a:txBody>
                  <a:tcPr/>
                </a:tc>
                <a:tc>
                  <a:txBody>
                    <a:bodyPr/>
                    <a:lstStyle/>
                    <a:p>
                      <a:r>
                        <a:rPr lang="en-US" dirty="0"/>
                        <a:t>T5</a:t>
                      </a:r>
                    </a:p>
                  </a:txBody>
                  <a:tcPr/>
                </a:tc>
                <a:tc>
                  <a:txBody>
                    <a:bodyPr/>
                    <a:lstStyle/>
                    <a:p>
                      <a:r>
                        <a:rPr lang="en-US" dirty="0"/>
                        <a:t>T6</a:t>
                      </a:r>
                    </a:p>
                  </a:txBody>
                  <a:tcPr/>
                </a:tc>
                <a:tc>
                  <a:txBody>
                    <a:bodyPr/>
                    <a:lstStyle/>
                    <a:p>
                      <a:r>
                        <a:rPr lang="en-US" dirty="0"/>
                        <a:t>T7</a:t>
                      </a:r>
                    </a:p>
                  </a:txBody>
                  <a:tcPr/>
                </a:tc>
                <a:tc>
                  <a:txBody>
                    <a:bodyPr/>
                    <a:lstStyle/>
                    <a:p>
                      <a:r>
                        <a:rPr lang="en-US" dirty="0"/>
                        <a:t>T8</a:t>
                      </a:r>
                    </a:p>
                  </a:txBody>
                  <a:tcPr/>
                </a:tc>
                <a:tc>
                  <a:txBody>
                    <a:bodyPr/>
                    <a:lstStyle/>
                    <a:p>
                      <a:r>
                        <a:rPr lang="en-US" dirty="0"/>
                        <a:t>T9</a:t>
                      </a:r>
                    </a:p>
                  </a:txBody>
                  <a:tcPr/>
                </a:tc>
                <a:extLst>
                  <a:ext uri="{0D108BD9-81ED-4DB2-BD59-A6C34878D82A}">
                    <a16:rowId xmlns:a16="http://schemas.microsoft.com/office/drawing/2014/main" val="10000"/>
                  </a:ext>
                </a:extLst>
              </a:tr>
              <a:tr h="370840">
                <a:tc>
                  <a:txBody>
                    <a:bodyPr/>
                    <a:lstStyle/>
                    <a:p>
                      <a:r>
                        <a:rPr lang="en-US" dirty="0"/>
                        <a:t>1</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r>
                        <a:rPr lang="en-US" dirty="0"/>
                        <a:t>2</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r h="370840">
                <a:tc>
                  <a:txBody>
                    <a:bodyPr/>
                    <a:lstStyle/>
                    <a:p>
                      <a:r>
                        <a:rPr lang="en-US" dirty="0"/>
                        <a:t>3</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370840">
                <a:tc>
                  <a:txBody>
                    <a:bodyPr/>
                    <a:lstStyle/>
                    <a:p>
                      <a:r>
                        <a:rPr lang="en-US" dirty="0"/>
                        <a:t>4</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370840">
                <a:tc>
                  <a:txBody>
                    <a:bodyPr/>
                    <a:lstStyle/>
                    <a:p>
                      <a:r>
                        <a:rPr lang="en-US" dirty="0"/>
                        <a:t>5</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5"/>
                  </a:ext>
                </a:extLst>
              </a:tr>
            </a:tbl>
          </a:graphicData>
        </a:graphic>
      </p:graphicFrame>
      <p:sp>
        <p:nvSpPr>
          <p:cNvPr id="6" name="Rectangle 5"/>
          <p:cNvSpPr/>
          <p:nvPr/>
        </p:nvSpPr>
        <p:spPr>
          <a:xfrm>
            <a:off x="457200" y="4910652"/>
            <a:ext cx="8365067" cy="372533"/>
          </a:xfrm>
          <a:prstGeom prst="rect">
            <a:avLst/>
          </a:prstGeom>
          <a:noFill/>
          <a:ln w="6350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10F90F5-09A5-A6B2-5F9E-1699D9D45505}"/>
              </a:ext>
            </a:extLst>
          </p:cNvPr>
          <p:cNvSpPr txBox="1"/>
          <p:nvPr/>
        </p:nvSpPr>
        <p:spPr>
          <a:xfrm>
            <a:off x="1028356" y="6198708"/>
            <a:ext cx="6190591" cy="523220"/>
          </a:xfrm>
          <a:prstGeom prst="rect">
            <a:avLst/>
          </a:prstGeom>
          <a:noFill/>
          <a:ln w="38100">
            <a:solidFill>
              <a:schemeClr val="tx1"/>
            </a:solidFill>
          </a:ln>
        </p:spPr>
        <p:txBody>
          <a:bodyPr wrap="square" rtlCol="0">
            <a:spAutoFit/>
          </a:bodyPr>
          <a:lstStyle/>
          <a:p>
            <a:pPr algn="ctr"/>
            <a:r>
              <a:rPr lang="en-US" sz="2800" dirty="0">
                <a:solidFill>
                  <a:schemeClr val="tx2"/>
                </a:solidFill>
              </a:rPr>
              <a:t>Open up “</a:t>
            </a:r>
            <a:r>
              <a:rPr lang="en-US" sz="2800" dirty="0" err="1">
                <a:solidFill>
                  <a:schemeClr val="tx2"/>
                </a:solidFill>
              </a:rPr>
              <a:t>model_cross_validation.R</a:t>
            </a:r>
            <a:r>
              <a:rPr lang="en-US" sz="2800" dirty="0">
                <a:solidFill>
                  <a:schemeClr val="tx2"/>
                </a:solidFill>
              </a:rPr>
              <a:t>”</a:t>
            </a:r>
          </a:p>
        </p:txBody>
      </p:sp>
    </p:spTree>
    <p:extLst>
      <p:ext uri="{BB962C8B-B14F-4D97-AF65-F5344CB8AC3E}">
        <p14:creationId xmlns:p14="http://schemas.microsoft.com/office/powerpoint/2010/main" val="112371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Terminology</a:t>
            </a:r>
          </a:p>
        </p:txBody>
      </p:sp>
      <p:sp>
        <p:nvSpPr>
          <p:cNvPr id="4" name="Content Placeholder 3"/>
          <p:cNvSpPr>
            <a:spLocks noGrp="1"/>
          </p:cNvSpPr>
          <p:nvPr>
            <p:ph idx="1"/>
          </p:nvPr>
        </p:nvSpPr>
        <p:spPr>
          <a:xfrm>
            <a:off x="457200" y="1752600"/>
            <a:ext cx="7620000" cy="4741703"/>
          </a:xfrm>
        </p:spPr>
        <p:txBody>
          <a:bodyPr>
            <a:normAutofit fontScale="92500"/>
          </a:bodyPr>
          <a:lstStyle/>
          <a:p>
            <a:pPr marL="342900" indent="-342900">
              <a:buFont typeface="Arial"/>
              <a:buChar char="•"/>
            </a:pPr>
            <a:r>
              <a:rPr lang="en-US" u="sng" dirty="0"/>
              <a:t>Data</a:t>
            </a:r>
            <a:r>
              <a:rPr lang="en-US" dirty="0"/>
              <a:t>: a random sample from an unknown population distribution. In our terms, they are the result of an experiment</a:t>
            </a:r>
          </a:p>
          <a:p>
            <a:pPr marL="342900" indent="-342900">
              <a:buFont typeface="Arial"/>
              <a:buChar char="•"/>
            </a:pPr>
            <a:endParaRPr lang="en-US" dirty="0"/>
          </a:p>
          <a:p>
            <a:pPr marL="342900" indent="-342900">
              <a:buFont typeface="Arial"/>
              <a:buChar char="•"/>
            </a:pPr>
            <a:r>
              <a:rPr lang="en-US" u="sng" dirty="0"/>
              <a:t>Probability density function (PDF)</a:t>
            </a:r>
            <a:r>
              <a:rPr lang="en-US" dirty="0"/>
              <a:t>: a function that defines the density or probability of a given sample in the sample space. In our terms, this is the equation that formally describes the model </a:t>
            </a:r>
          </a:p>
          <a:p>
            <a:pPr marL="342900" indent="-342900">
              <a:buFont typeface="Arial"/>
              <a:buChar char="•"/>
            </a:pPr>
            <a:endParaRPr lang="en-US" dirty="0"/>
          </a:p>
          <a:p>
            <a:pPr marL="342900" indent="-342900">
              <a:buFont typeface="Arial"/>
              <a:buChar char="•"/>
            </a:pPr>
            <a:r>
              <a:rPr lang="en-US" u="sng" dirty="0"/>
              <a:t>Parameter</a:t>
            </a:r>
            <a:r>
              <a:rPr lang="en-US" dirty="0"/>
              <a:t>: the mechanism that defines the shape of the PDF. </a:t>
            </a:r>
          </a:p>
          <a:p>
            <a:pPr marL="342900" indent="-342900">
              <a:buFont typeface="Arial"/>
              <a:buChar char="•"/>
            </a:pPr>
            <a:endParaRPr lang="en-US" dirty="0"/>
          </a:p>
          <a:p>
            <a:pPr marL="342900" indent="-342900">
              <a:buFont typeface="Arial"/>
              <a:buChar char="•"/>
            </a:pPr>
            <a:r>
              <a:rPr lang="en-US" u="sng" dirty="0"/>
              <a:t>Likelihood</a:t>
            </a:r>
            <a:r>
              <a:rPr lang="en-US" dirty="0"/>
              <a:t>: value that specifies for a given parameter, how likely we are to have observed the data we observed</a:t>
            </a:r>
          </a:p>
        </p:txBody>
      </p:sp>
    </p:spTree>
    <p:extLst>
      <p:ext uri="{BB962C8B-B14F-4D97-AF65-F5344CB8AC3E}">
        <p14:creationId xmlns:p14="http://schemas.microsoft.com/office/powerpoint/2010/main" val="11382183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Essential.thmx</Template>
  <TotalTime>8156</TotalTime>
  <Words>4643</Words>
  <Application>Microsoft Macintosh PowerPoint</Application>
  <PresentationFormat>On-screen Show (4:3)</PresentationFormat>
  <Paragraphs>673</Paragraphs>
  <Slides>84</Slides>
  <Notes>27</Notes>
  <HiddenSlides>10</HiddenSlides>
  <MMClips>1</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91" baseType="lpstr">
      <vt:lpstr>Arial</vt:lpstr>
      <vt:lpstr>Arial Black</vt:lpstr>
      <vt:lpstr>Calibri</vt:lpstr>
      <vt:lpstr>Cambria Math</vt:lpstr>
      <vt:lpstr>Helvetica</vt:lpstr>
      <vt:lpstr>Essential</vt:lpstr>
      <vt:lpstr>Equation</vt:lpstr>
      <vt:lpstr>SBI Summer School: Inference   </vt:lpstr>
      <vt:lpstr>What is a model?</vt:lpstr>
      <vt:lpstr>When “Idealized” becomes Reality</vt:lpstr>
      <vt:lpstr>The Heart AS a  Model</vt:lpstr>
      <vt:lpstr>Other uses…</vt:lpstr>
      <vt:lpstr>Key Concepts</vt:lpstr>
      <vt:lpstr>Approaches to Statistics</vt:lpstr>
      <vt:lpstr>Influential People and Points in time</vt:lpstr>
      <vt:lpstr>Terminology</vt:lpstr>
      <vt:lpstr>Example: Alien coins</vt:lpstr>
      <vt:lpstr>Binomial Distribution</vt:lpstr>
      <vt:lpstr>Binomial Distribution</vt:lpstr>
      <vt:lpstr>Estimating parameters</vt:lpstr>
      <vt:lpstr>Defining the Likelihood</vt:lpstr>
      <vt:lpstr>PDF vs. Likelihood</vt:lpstr>
      <vt:lpstr>Analytic MLE</vt:lpstr>
      <vt:lpstr>Numerical MLE</vt:lpstr>
      <vt:lpstr>PowerPoint Presentation</vt:lpstr>
      <vt:lpstr>Local Maxima Problem</vt:lpstr>
      <vt:lpstr>Ex-Gaussian Distribution</vt:lpstr>
      <vt:lpstr>Ex-Gaussian Distribution</vt:lpstr>
      <vt:lpstr>SBI Summer School: Bayesian Statistics   </vt:lpstr>
      <vt:lpstr>Bayesian Probability</vt:lpstr>
      <vt:lpstr>Bayesian Probability</vt:lpstr>
      <vt:lpstr>Bayesian Probability</vt:lpstr>
      <vt:lpstr>Bayes Rule</vt:lpstr>
      <vt:lpstr>Bayes Rule (!)</vt:lpstr>
      <vt:lpstr>Bayes Rule (!)</vt:lpstr>
      <vt:lpstr>Hierarchies</vt:lpstr>
      <vt:lpstr>A good Stopping Point For Day 1   </vt:lpstr>
      <vt:lpstr>Conjugate priors</vt:lpstr>
      <vt:lpstr>Cumulative Feature of Bayes</vt:lpstr>
      <vt:lpstr>Example: Alien coins</vt:lpstr>
      <vt:lpstr>Binomial Distribution</vt:lpstr>
      <vt:lpstr>A prior for p</vt:lpstr>
      <vt:lpstr>PowerPoint Presentation</vt:lpstr>
      <vt:lpstr>Approximating the Posterior</vt:lpstr>
      <vt:lpstr>A World of Computation</vt:lpstr>
      <vt:lpstr>Methods for Approximation</vt:lpstr>
      <vt:lpstr>Method 1:  Numerical Integration</vt:lpstr>
      <vt:lpstr>Method 2: Markov  Chain Monte Carlo</vt:lpstr>
      <vt:lpstr>Method 2: Markov  Chain Monte Carlo</vt:lpstr>
      <vt:lpstr>Likelihood complications?</vt:lpstr>
      <vt:lpstr>Likelihood complications</vt:lpstr>
      <vt:lpstr>Strategy for estimating parameters</vt:lpstr>
      <vt:lpstr>Strategy for estimating parameters</vt:lpstr>
      <vt:lpstr>An Example</vt:lpstr>
      <vt:lpstr>PowerPoint Presentation</vt:lpstr>
      <vt:lpstr>PowerPoint Presentation</vt:lpstr>
      <vt:lpstr>Signal Detection Theory</vt:lpstr>
      <vt:lpstr>Connecting Theory to Data</vt:lpstr>
      <vt:lpstr>PowerPoint Presentation</vt:lpstr>
      <vt:lpstr>Strategy for estimating parameters</vt:lpstr>
      <vt:lpstr>Strategy for estimating parameters</vt:lpstr>
      <vt:lpstr>Strategy for estimating parameters</vt:lpstr>
      <vt:lpstr>SBI Summer School: Model Fit   </vt:lpstr>
      <vt:lpstr>Model fit</vt:lpstr>
      <vt:lpstr>Philosophy of Science</vt:lpstr>
      <vt:lpstr>Philosophy of Science</vt:lpstr>
      <vt:lpstr>Philosophy of Science</vt:lpstr>
      <vt:lpstr>A Good Fit Reveals  Nothing About…</vt:lpstr>
      <vt:lpstr>Variability and Flexibility</vt:lpstr>
      <vt:lpstr>On the Defensive</vt:lpstr>
      <vt:lpstr>On the Defensive</vt:lpstr>
      <vt:lpstr>On the Defensive</vt:lpstr>
      <vt:lpstr>A better way to test a theory is to…</vt:lpstr>
      <vt:lpstr>When a good fit can be bad</vt:lpstr>
      <vt:lpstr>Model development</vt:lpstr>
      <vt:lpstr>Deciding Among models</vt:lpstr>
      <vt:lpstr>One measure of “close”</vt:lpstr>
      <vt:lpstr>Noisy data</vt:lpstr>
      <vt:lpstr>Generalizability</vt:lpstr>
      <vt:lpstr>Measures of generalizability</vt:lpstr>
      <vt:lpstr>Complexity</vt:lpstr>
      <vt:lpstr>The role of model complexity</vt:lpstr>
      <vt:lpstr>Number of Parameters</vt:lpstr>
      <vt:lpstr>Functional Form</vt:lpstr>
      <vt:lpstr>Simulation study</vt:lpstr>
      <vt:lpstr>Simulation study</vt:lpstr>
      <vt:lpstr>Cross Validation</vt:lpstr>
      <vt:lpstr>Cross Validation</vt:lpstr>
      <vt:lpstr>Leave one out Cross Validation</vt:lpstr>
      <vt:lpstr>Leave one out Cross Validation</vt:lpstr>
      <vt:lpstr>Leave one out Cross Validation</vt:lpstr>
    </vt:vector>
  </TitlesOfParts>
  <Company>The Ohio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Brandon Turner</dc:creator>
  <cp:lastModifiedBy>Turner, Brandon</cp:lastModifiedBy>
  <cp:revision>212</cp:revision>
  <cp:lastPrinted>2018-09-11T19:21:24Z</cp:lastPrinted>
  <dcterms:created xsi:type="dcterms:W3CDTF">2015-01-06T16:19:03Z</dcterms:created>
  <dcterms:modified xsi:type="dcterms:W3CDTF">2026-07-27T14:28:17Z</dcterms:modified>
</cp:coreProperties>
</file>